
<file path=[Content_Types].xml><?xml version="1.0" encoding="utf-8"?>
<Types xmlns="http://schemas.openxmlformats.org/package/2006/content-types">
  <Default Extension="png" ContentType="image/png"/>
  <Default Extension="jpeg" ContentType="image/jpeg"/>
  <Default Extension="webp"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86" r:id="rId3"/>
    <p:sldId id="276" r:id="rId4"/>
    <p:sldId id="316" r:id="rId5"/>
    <p:sldId id="260" r:id="rId6"/>
    <p:sldId id="261" r:id="rId7"/>
    <p:sldId id="287" r:id="rId8"/>
    <p:sldId id="288" r:id="rId9"/>
    <p:sldId id="289" r:id="rId10"/>
    <p:sldId id="290" r:id="rId11"/>
    <p:sldId id="291" r:id="rId12"/>
    <p:sldId id="292" r:id="rId13"/>
    <p:sldId id="277"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7" r:id="rId38"/>
    <p:sldId id="318" r:id="rId39"/>
    <p:sldId id="319" r:id="rId40"/>
    <p:sldId id="320" r:id="rId41"/>
    <p:sldId id="321" r:id="rId42"/>
    <p:sldId id="275" r:id="rId43"/>
  </p:sldIdLst>
  <p:sldSz cx="13004800" cy="97536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C4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56" d="100"/>
          <a:sy n="56" d="100"/>
        </p:scale>
        <p:origin x="9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FA541566-1404-4A6E-8210-75924F5AF8B5}" type="datetimeFigureOut">
              <a:rPr lang="en-GB" smtClean="0"/>
              <a:pPr>
                <a:defRPr/>
              </a:pPr>
              <a:t>17/10/2020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5BEBEA7-4D3D-4DE7-A3E2-48BAC9EC1967}" type="slidenum">
              <a:rPr lang="en-GB" smtClean="0"/>
              <a:pPr>
                <a:defRPr/>
              </a:pPr>
              <a:t>‹#›</a:t>
            </a:fld>
            <a:endParaRPr lang="en-GB"/>
          </a:p>
        </p:txBody>
      </p:sp>
    </p:spTree>
    <p:extLst>
      <p:ext uri="{BB962C8B-B14F-4D97-AF65-F5344CB8AC3E}">
        <p14:creationId xmlns:p14="http://schemas.microsoft.com/office/powerpoint/2010/main" val="104428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16192942-9638-4824-9B01-E9D359102BE5}" type="datetimeFigureOut">
              <a:rPr lang="en-GB" smtClean="0"/>
              <a:pPr>
                <a:defRPr/>
              </a:pPr>
              <a:t>17/10/2020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1534028-8E39-4FC3-9FDD-BD145A962B37}" type="slidenum">
              <a:rPr lang="en-GB" smtClean="0"/>
              <a:pPr>
                <a:defRPr/>
              </a:pPr>
              <a:t>‹#›</a:t>
            </a:fld>
            <a:endParaRPr lang="en-GB"/>
          </a:p>
        </p:txBody>
      </p:sp>
    </p:spTree>
    <p:extLst>
      <p:ext uri="{BB962C8B-B14F-4D97-AF65-F5344CB8AC3E}">
        <p14:creationId xmlns:p14="http://schemas.microsoft.com/office/powerpoint/2010/main" val="3869105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3F501D21-48E3-4E93-B541-964F79FC1D51}" type="datetimeFigureOut">
              <a:rPr lang="en-GB" smtClean="0"/>
              <a:pPr>
                <a:defRPr/>
              </a:pPr>
              <a:t>17/10/2020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AFF84DD-087C-490E-BDEA-4C73DB0010EF}" type="slidenum">
              <a:rPr lang="en-GB" smtClean="0"/>
              <a:pPr>
                <a:defRPr/>
              </a:pPr>
              <a:t>‹#›</a:t>
            </a:fld>
            <a:endParaRPr lang="en-GB"/>
          </a:p>
        </p:txBody>
      </p:sp>
    </p:spTree>
    <p:extLst>
      <p:ext uri="{BB962C8B-B14F-4D97-AF65-F5344CB8AC3E}">
        <p14:creationId xmlns:p14="http://schemas.microsoft.com/office/powerpoint/2010/main" val="81682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4D38CA39-9C87-4E68-9029-70DF5DC67D9D}" type="datetimeFigureOut">
              <a:rPr lang="en-GB" smtClean="0"/>
              <a:pPr>
                <a:defRPr/>
              </a:pPr>
              <a:t>17/10/2020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A209FE7-BBBE-4C97-81AA-22D86BE2C69D}" type="slidenum">
              <a:rPr lang="en-GB" smtClean="0"/>
              <a:pPr>
                <a:defRPr/>
              </a:pPr>
              <a:t>‹#›</a:t>
            </a:fld>
            <a:endParaRPr lang="en-GB"/>
          </a:p>
        </p:txBody>
      </p:sp>
    </p:spTree>
    <p:extLst>
      <p:ext uri="{BB962C8B-B14F-4D97-AF65-F5344CB8AC3E}">
        <p14:creationId xmlns:p14="http://schemas.microsoft.com/office/powerpoint/2010/main" val="320945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87307" y="6527239"/>
            <a:ext cx="11216640" cy="213359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41A16BD-2EF8-4586-8298-A747BBAA88DF}" type="datetimeFigureOut">
              <a:rPr lang="en-GB" smtClean="0"/>
              <a:pPr>
                <a:defRPr/>
              </a:pPr>
              <a:t>17/10/2020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544FD5F-8328-436A-927E-41A0F02D0ABC}" type="slidenum">
              <a:rPr lang="en-GB" smtClean="0"/>
              <a:pPr>
                <a:defRPr/>
              </a:pPr>
              <a:t>‹#›</a:t>
            </a:fld>
            <a:endParaRPr lang="en-GB"/>
          </a:p>
        </p:txBody>
      </p:sp>
    </p:spTree>
    <p:extLst>
      <p:ext uri="{BB962C8B-B14F-4D97-AF65-F5344CB8AC3E}">
        <p14:creationId xmlns:p14="http://schemas.microsoft.com/office/powerpoint/2010/main" val="171166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77D4FAAC-92E8-4DDF-A08A-15EB2F298979}" type="datetimeFigureOut">
              <a:rPr lang="en-GB" smtClean="0"/>
              <a:pPr>
                <a:defRPr/>
              </a:pPr>
              <a:t>17/10/2020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5C3CAF6E-B7B2-4B93-9A33-9FD2E8DB2B5E}" type="slidenum">
              <a:rPr lang="en-GB" smtClean="0"/>
              <a:pPr>
                <a:defRPr/>
              </a:pPr>
              <a:t>‹#›</a:t>
            </a:fld>
            <a:endParaRPr lang="en-GB"/>
          </a:p>
        </p:txBody>
      </p:sp>
    </p:spTree>
    <p:extLst>
      <p:ext uri="{BB962C8B-B14F-4D97-AF65-F5344CB8AC3E}">
        <p14:creationId xmlns:p14="http://schemas.microsoft.com/office/powerpoint/2010/main" val="292379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95776" y="2390987"/>
            <a:ext cx="5501639"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776" y="3562773"/>
            <a:ext cx="5501639" cy="5240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C9C9B41F-222D-42FA-8400-D4EF2C846C20}" type="datetimeFigureOut">
              <a:rPr lang="en-GB" smtClean="0"/>
              <a:pPr>
                <a:defRPr/>
              </a:pPr>
              <a:t>17/10/2020</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F50879C1-4D3B-439A-A7DD-3B26E5ED46C0}" type="slidenum">
              <a:rPr lang="en-GB" smtClean="0"/>
              <a:pPr>
                <a:defRPr/>
              </a:pPr>
              <a:t>‹#›</a:t>
            </a:fld>
            <a:endParaRPr lang="en-GB"/>
          </a:p>
        </p:txBody>
      </p:sp>
    </p:spTree>
    <p:extLst>
      <p:ext uri="{BB962C8B-B14F-4D97-AF65-F5344CB8AC3E}">
        <p14:creationId xmlns:p14="http://schemas.microsoft.com/office/powerpoint/2010/main" val="287528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49AEA19A-787D-47A9-B30D-C059510D7005}" type="datetimeFigureOut">
              <a:rPr lang="en-GB" smtClean="0"/>
              <a:pPr>
                <a:defRPr/>
              </a:pPr>
              <a:t>17/10/2020</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6ABCD112-FD23-4772-80C0-EE66BD4E3F3F}" type="slidenum">
              <a:rPr lang="en-GB" smtClean="0"/>
              <a:pPr>
                <a:defRPr/>
              </a:pPr>
              <a:t>‹#›</a:t>
            </a:fld>
            <a:endParaRPr lang="en-GB"/>
          </a:p>
        </p:txBody>
      </p:sp>
    </p:spTree>
    <p:extLst>
      <p:ext uri="{BB962C8B-B14F-4D97-AF65-F5344CB8AC3E}">
        <p14:creationId xmlns:p14="http://schemas.microsoft.com/office/powerpoint/2010/main" val="107058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A9B0DC-7945-4AC2-BFE0-918E4333AC3E}" type="datetimeFigureOut">
              <a:rPr lang="en-GB" smtClean="0"/>
              <a:pPr>
                <a:defRPr/>
              </a:pPr>
              <a:t>17/10/2020</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CEC4FCC3-1CEB-40B4-AABF-0FF5AD2586C1}" type="slidenum">
              <a:rPr lang="en-GB" smtClean="0"/>
              <a:pPr>
                <a:defRPr/>
              </a:pPr>
              <a:t>‹#›</a:t>
            </a:fld>
            <a:endParaRPr lang="en-GB"/>
          </a:p>
        </p:txBody>
      </p:sp>
    </p:spTree>
    <p:extLst>
      <p:ext uri="{BB962C8B-B14F-4D97-AF65-F5344CB8AC3E}">
        <p14:creationId xmlns:p14="http://schemas.microsoft.com/office/powerpoint/2010/main" val="274706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528734" y="1404340"/>
            <a:ext cx="6583680" cy="69313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1C47FC5-6A26-4302-BAAC-C643596F3B00}" type="datetimeFigureOut">
              <a:rPr lang="en-GB" smtClean="0"/>
              <a:pPr>
                <a:defRPr/>
              </a:pPr>
              <a:t>17/10/2020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BB96B1C-3D73-4AB4-BC03-222F6702F34E}" type="slidenum">
              <a:rPr lang="en-GB" smtClean="0"/>
              <a:pPr>
                <a:defRPr/>
              </a:pPr>
              <a:t>‹#›</a:t>
            </a:fld>
            <a:endParaRPr lang="en-GB"/>
          </a:p>
        </p:txBody>
      </p:sp>
    </p:spTree>
    <p:extLst>
      <p:ext uri="{BB962C8B-B14F-4D97-AF65-F5344CB8AC3E}">
        <p14:creationId xmlns:p14="http://schemas.microsoft.com/office/powerpoint/2010/main" val="75240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528734" y="1404340"/>
            <a:ext cx="6583680" cy="693137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12F97FB-2C5F-4861-A8CA-46E456A699C2}" type="datetimeFigureOut">
              <a:rPr lang="en-GB" smtClean="0"/>
              <a:pPr>
                <a:defRPr/>
              </a:pPr>
              <a:t>17/10/2020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B18A140-D97E-41E7-A760-40F0BD2185A4}" type="slidenum">
              <a:rPr lang="en-GB" smtClean="0"/>
              <a:pPr>
                <a:defRPr/>
              </a:pPr>
              <a:t>‹#›</a:t>
            </a:fld>
            <a:endParaRPr lang="en-GB"/>
          </a:p>
        </p:txBody>
      </p:sp>
    </p:spTree>
    <p:extLst>
      <p:ext uri="{BB962C8B-B14F-4D97-AF65-F5344CB8AC3E}">
        <p14:creationId xmlns:p14="http://schemas.microsoft.com/office/powerpoint/2010/main" val="3058339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93763" y="519113"/>
            <a:ext cx="112172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893763" y="2597150"/>
            <a:ext cx="11217275"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893763" y="9040813"/>
            <a:ext cx="2925762" cy="519112"/>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DBBB5E3B-AC2A-4386-BC87-53EB2FE41492}" type="datetimeFigureOut">
              <a:rPr lang="en-GB" smtClean="0"/>
              <a:pPr>
                <a:defRPr/>
              </a:pPr>
              <a:t>17/10/2020</a:t>
            </a:fld>
            <a:endParaRPr lang="en-GB"/>
          </a:p>
        </p:txBody>
      </p:sp>
      <p:sp>
        <p:nvSpPr>
          <p:cNvPr id="5" name="Footer Placeholder 4"/>
          <p:cNvSpPr>
            <a:spLocks noGrp="1"/>
          </p:cNvSpPr>
          <p:nvPr>
            <p:ph type="ftr" sz="quarter" idx="3"/>
          </p:nvPr>
        </p:nvSpPr>
        <p:spPr>
          <a:xfrm>
            <a:off x="4308475" y="9040813"/>
            <a:ext cx="4387850" cy="519112"/>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9185275" y="9040813"/>
            <a:ext cx="2925763" cy="519112"/>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6B2A2D37-19FA-4D1B-9CDB-7E7090D902BD}" type="slidenum">
              <a:rPr lang="en-GB" smtClean="0"/>
              <a:pPr>
                <a:defRPr/>
              </a:pPr>
              <a:t>‹#›</a:t>
            </a:fld>
            <a:endParaRPr lang="en-GB"/>
          </a:p>
        </p:txBody>
      </p:sp>
    </p:spTree>
    <p:extLst>
      <p:ext uri="{BB962C8B-B14F-4D97-AF65-F5344CB8AC3E}">
        <p14:creationId xmlns:p14="http://schemas.microsoft.com/office/powerpoint/2010/main" val="3029516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eb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50.jpe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8800" y="643466"/>
            <a:ext cx="8365067" cy="2032000"/>
          </a:xfrm>
        </p:spPr>
        <p:txBody>
          <a:bodyPr rtlCol="0">
            <a:noAutofit/>
          </a:bodyPr>
          <a:lstStyle/>
          <a:p>
            <a:pPr fontAlgn="auto">
              <a:spcAft>
                <a:spcPts val="0"/>
              </a:spcAft>
              <a:defRPr/>
            </a:pPr>
            <a:r>
              <a:rPr lang="en-US" sz="4000" b="1" dirty="0" smtClean="0">
                <a:solidFill>
                  <a:schemeClr val="bg1"/>
                </a:solidFill>
                <a:latin typeface="+mn-lt"/>
              </a:rPr>
              <a:t>  </a:t>
            </a:r>
            <a:r>
              <a:rPr lang="en-US" sz="4000" b="1" dirty="0" smtClean="0">
                <a:latin typeface="+mn-lt"/>
              </a:rPr>
              <a:t>Domain Specific Content Based Image Retrieval (CBIR)</a:t>
            </a:r>
            <a:br>
              <a:rPr lang="en-US" sz="4000" b="1" dirty="0" smtClean="0">
                <a:latin typeface="+mn-lt"/>
              </a:rPr>
            </a:br>
            <a:r>
              <a:rPr lang="en-US" sz="4000" b="1" dirty="0" smtClean="0">
                <a:latin typeface="+mn-lt"/>
              </a:rPr>
              <a:t> for Feminine Textile Designs</a:t>
            </a:r>
            <a:endParaRPr lang="en-GB" sz="4000" b="1" dirty="0">
              <a:latin typeface="+mn-lt"/>
            </a:endParaRPr>
          </a:p>
        </p:txBody>
      </p:sp>
      <p:sp>
        <p:nvSpPr>
          <p:cNvPr id="3" name="Subtitle 2"/>
          <p:cNvSpPr>
            <a:spLocks noGrp="1"/>
          </p:cNvSpPr>
          <p:nvPr>
            <p:ph type="subTitle" idx="1"/>
          </p:nvPr>
        </p:nvSpPr>
        <p:spPr>
          <a:xfrm>
            <a:off x="7264399" y="8229600"/>
            <a:ext cx="5740401" cy="1524000"/>
          </a:xfrm>
          <a:noFill/>
        </p:spPr>
        <p:txBody>
          <a:bodyPr>
            <a:normAutofit fontScale="25000" lnSpcReduction="20000"/>
          </a:bodyPr>
          <a:lstStyle/>
          <a:p>
            <a:pPr algn="l"/>
            <a:r>
              <a:rPr lang="en-US" sz="12800" b="1" dirty="0"/>
              <a:t>Group </a:t>
            </a:r>
            <a:r>
              <a:rPr lang="en-US" sz="12800" b="1" dirty="0" smtClean="0"/>
              <a:t>Members :</a:t>
            </a:r>
            <a:r>
              <a:rPr lang="en-US" sz="12800" b="1" dirty="0" smtClean="0"/>
              <a:t>RIMSHA </a:t>
            </a:r>
            <a:r>
              <a:rPr lang="en-US" sz="12800" b="1" dirty="0" smtClean="0"/>
              <a:t>MALIK</a:t>
            </a:r>
          </a:p>
          <a:p>
            <a:pPr algn="l"/>
            <a:r>
              <a:rPr lang="en-US" sz="12800" b="1" dirty="0" smtClean="0"/>
              <a:t>                                          AND</a:t>
            </a:r>
            <a:endParaRPr lang="en-US" sz="12800" b="1" dirty="0" smtClean="0"/>
          </a:p>
          <a:p>
            <a:pPr algn="l"/>
            <a:r>
              <a:rPr lang="en-US" sz="12800" b="1" dirty="0" smtClean="0"/>
              <a:t>                             ANIQA </a:t>
            </a:r>
            <a:r>
              <a:rPr lang="en-US" sz="12800" b="1" dirty="0"/>
              <a:t>MASOOD</a:t>
            </a:r>
          </a:p>
          <a:p>
            <a:pPr algn="l"/>
            <a:endParaRPr lang="en-US" sz="12800" b="1"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533" y="4436533"/>
            <a:ext cx="12242800" cy="830997"/>
          </a:xfrm>
          <a:prstGeom prst="rect">
            <a:avLst/>
          </a:prstGeom>
          <a:noFill/>
        </p:spPr>
        <p:txBody>
          <a:bodyPr wrap="square" rtlCol="0">
            <a:spAutoFit/>
          </a:bodyPr>
          <a:lstStyle/>
          <a:p>
            <a:pPr algn="ctr"/>
            <a:r>
              <a:rPr lang="en-US" sz="4800" b="1" dirty="0" smtClean="0">
                <a:latin typeface="+mj-lt"/>
              </a:rPr>
              <a:t>ALOGORITHM DESCRIPTION</a:t>
            </a:r>
            <a:endParaRPr lang="en-US" sz="4800" b="1" dirty="0">
              <a:latin typeface="+mj-lt"/>
            </a:endParaRPr>
          </a:p>
        </p:txBody>
      </p:sp>
    </p:spTree>
    <p:extLst>
      <p:ext uri="{BB962C8B-B14F-4D97-AF65-F5344CB8AC3E}">
        <p14:creationId xmlns:p14="http://schemas.microsoft.com/office/powerpoint/2010/main" val="428176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67" y="440268"/>
            <a:ext cx="12225866" cy="769441"/>
          </a:xfrm>
          <a:prstGeom prst="rect">
            <a:avLst/>
          </a:prstGeom>
          <a:noFill/>
        </p:spPr>
        <p:txBody>
          <a:bodyPr wrap="square" rtlCol="0">
            <a:spAutoFit/>
          </a:bodyPr>
          <a:lstStyle/>
          <a:p>
            <a:pPr algn="ctr"/>
            <a:r>
              <a:rPr lang="en-US" sz="4400" b="1" dirty="0"/>
              <a:t>DATA PREPROCESSING</a:t>
            </a:r>
          </a:p>
        </p:txBody>
      </p:sp>
      <p:sp>
        <p:nvSpPr>
          <p:cNvPr id="3" name="Rectangle 2"/>
          <p:cNvSpPr/>
          <p:nvPr/>
        </p:nvSpPr>
        <p:spPr>
          <a:xfrm>
            <a:off x="389467" y="1456267"/>
            <a:ext cx="12225866" cy="7755969"/>
          </a:xfrm>
          <a:prstGeom prst="rect">
            <a:avLst/>
          </a:prstGeom>
        </p:spPr>
        <p:txBody>
          <a:bodyPr wrap="square">
            <a:spAutoFit/>
          </a:bodyPr>
          <a:lstStyle/>
          <a:p>
            <a:pPr marL="285750" indent="-285750" algn="just">
              <a:buFont typeface="Arial" panose="020B0604020202020204" pitchFamily="34" charset="0"/>
              <a:buChar char="•"/>
            </a:pPr>
            <a:r>
              <a:rPr lang="en-US" sz="2400" dirty="0"/>
              <a:t>For the purpose of training a model for human detection, we need annotations .</a:t>
            </a:r>
          </a:p>
          <a:p>
            <a:pPr marL="285750" indent="-285750" algn="just">
              <a:buFont typeface="Arial" panose="020B0604020202020204" pitchFamily="34" charset="0"/>
              <a:buChar char="•"/>
            </a:pPr>
            <a:r>
              <a:rPr lang="en-US" sz="2400" dirty="0"/>
              <a:t>The format for annotation file is  </a:t>
            </a:r>
            <a:r>
              <a:rPr lang="en-US" sz="2400" b="1" i="1" dirty="0"/>
              <a:t>“filename , class_type , x1 , x2 , y1 , y2 ”.</a:t>
            </a:r>
          </a:p>
          <a:p>
            <a:pPr algn="just"/>
            <a:r>
              <a:rPr lang="en-US" sz="2400" dirty="0"/>
              <a:t>      where,</a:t>
            </a:r>
          </a:p>
          <a:p>
            <a:pPr algn="just"/>
            <a:r>
              <a:rPr lang="en-US" sz="2400" i="1" dirty="0"/>
              <a:t>      filepath</a:t>
            </a:r>
            <a:r>
              <a:rPr lang="en-US" sz="2400" dirty="0"/>
              <a:t> is the path of the training image.</a:t>
            </a:r>
          </a:p>
          <a:p>
            <a:pPr algn="just"/>
            <a:r>
              <a:rPr lang="en-US" sz="2400" i="1" dirty="0"/>
              <a:t>      x1</a:t>
            </a:r>
            <a:r>
              <a:rPr lang="en-US" sz="2400" dirty="0"/>
              <a:t> is the xmin coordinate for bounding box.</a:t>
            </a:r>
          </a:p>
          <a:p>
            <a:pPr algn="just"/>
            <a:r>
              <a:rPr lang="en-US" sz="2400" i="1" dirty="0"/>
              <a:t>      y1</a:t>
            </a:r>
            <a:r>
              <a:rPr lang="en-US" sz="2400" dirty="0"/>
              <a:t> is the ymin coordinate for bounding box.</a:t>
            </a:r>
          </a:p>
          <a:p>
            <a:pPr algn="just"/>
            <a:r>
              <a:rPr lang="en-US" sz="2400" i="1" dirty="0"/>
              <a:t>      x2</a:t>
            </a:r>
            <a:r>
              <a:rPr lang="en-US" sz="2400" dirty="0"/>
              <a:t> is the xmax coordinate for bounding box.</a:t>
            </a:r>
          </a:p>
          <a:p>
            <a:pPr algn="just"/>
            <a:r>
              <a:rPr lang="en-US" sz="2400" i="1" dirty="0"/>
              <a:t>     y2</a:t>
            </a:r>
            <a:r>
              <a:rPr lang="en-US" sz="2400" dirty="0"/>
              <a:t> is the ymax coordinate for bounding box.</a:t>
            </a:r>
          </a:p>
          <a:p>
            <a:pPr algn="just"/>
            <a:r>
              <a:rPr lang="en-US" sz="2400" i="1" dirty="0"/>
              <a:t>     class_name</a:t>
            </a:r>
            <a:r>
              <a:rPr lang="en-US" sz="2400" dirty="0"/>
              <a:t> is the name of the class in that bounding box.</a:t>
            </a:r>
          </a:p>
          <a:p>
            <a:pPr marL="285750" indent="-285750" algn="just">
              <a:buFont typeface="Arial" panose="020B0604020202020204" pitchFamily="34" charset="0"/>
              <a:buChar char="•"/>
            </a:pPr>
            <a:r>
              <a:rPr lang="en-US" sz="2400" dirty="0"/>
              <a:t>Hence we need bounding box coordinates for training images. For this we use “LARGEST BLOB DETECTION METHOD”.As this method works on white background so all the images are preprocessed via Adobe Photoshop. After largest blob detection the coordinates of bounding boxes are identified from which </a:t>
            </a:r>
            <a:r>
              <a:rPr lang="en-US" sz="2400" dirty="0" smtClean="0"/>
              <a:t>csv file </a:t>
            </a:r>
            <a:r>
              <a:rPr lang="en-US" sz="2400" dirty="0"/>
              <a:t>and then annotation file is prepared.</a:t>
            </a:r>
          </a:p>
          <a:p>
            <a:pPr marL="285750" indent="-285750" algn="just">
              <a:buFont typeface="Arial" panose="020B0604020202020204" pitchFamily="34" charset="0"/>
              <a:buChar char="•"/>
            </a:pPr>
            <a:r>
              <a:rPr lang="en-US" sz="2400" b="1" dirty="0"/>
              <a:t>Steps For Largest Blob Detection :</a:t>
            </a:r>
            <a:endParaRPr lang="en-US" sz="2400" dirty="0"/>
          </a:p>
          <a:p>
            <a:pPr algn="just"/>
            <a:r>
              <a:rPr lang="en-US" sz="2400" b="1" dirty="0"/>
              <a:t>     1-</a:t>
            </a:r>
            <a:r>
              <a:rPr lang="en-US" sz="2400" dirty="0"/>
              <a:t> Load image.</a:t>
            </a:r>
          </a:p>
          <a:p>
            <a:pPr algn="just"/>
            <a:r>
              <a:rPr lang="en-US" sz="2400" dirty="0"/>
              <a:t>     2-Convert to grayscale.</a:t>
            </a:r>
          </a:p>
          <a:p>
            <a:pPr algn="just"/>
            <a:r>
              <a:rPr lang="en-US" sz="2400" dirty="0"/>
              <a:t>     3-Blurring for removing the noise.</a:t>
            </a:r>
          </a:p>
          <a:p>
            <a:pPr algn="just"/>
            <a:r>
              <a:rPr lang="en-US" sz="2400" dirty="0"/>
              <a:t>     4-Threshold the image .</a:t>
            </a:r>
          </a:p>
          <a:p>
            <a:pPr algn="just"/>
            <a:r>
              <a:rPr lang="en-US" sz="2400" dirty="0"/>
              <a:t>     5-Find the contour of the figure.</a:t>
            </a:r>
          </a:p>
          <a:p>
            <a:pPr algn="just"/>
            <a:r>
              <a:rPr lang="en-US" sz="2400" dirty="0"/>
              <a:t>     6-Find the biggest area of the contour.</a:t>
            </a:r>
          </a:p>
          <a:p>
            <a:pPr algn="just"/>
            <a:endParaRPr lang="en-US" b="1" dirty="0"/>
          </a:p>
        </p:txBody>
      </p:sp>
    </p:spTree>
    <p:extLst>
      <p:ext uri="{BB962C8B-B14F-4D97-AF65-F5344CB8AC3E}">
        <p14:creationId xmlns:p14="http://schemas.microsoft.com/office/powerpoint/2010/main" val="87854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999" y="816889"/>
            <a:ext cx="12251267" cy="769441"/>
          </a:xfrm>
          <a:prstGeom prst="rect">
            <a:avLst/>
          </a:prstGeom>
          <a:noFill/>
        </p:spPr>
        <p:txBody>
          <a:bodyPr wrap="square" rtlCol="0">
            <a:spAutoFit/>
          </a:bodyPr>
          <a:lstStyle/>
          <a:p>
            <a:pPr algn="ctr"/>
            <a:r>
              <a:rPr lang="en-US" sz="4400" b="1" dirty="0"/>
              <a:t>FLOW </a:t>
            </a:r>
            <a:r>
              <a:rPr lang="en-US" sz="4400" b="1" dirty="0" smtClean="0"/>
              <a:t>DIAGRAM OF DATA PRE-PROCESSING</a:t>
            </a:r>
            <a:endParaRPr lang="en-US" sz="4400" b="1" dirty="0"/>
          </a:p>
        </p:txBody>
      </p:sp>
      <p:pic>
        <p:nvPicPr>
          <p:cNvPr id="13" name="Picture 12" descr="D:\Myfyp\positive(orignal dataset)\img (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107" y="2586065"/>
            <a:ext cx="2152997" cy="3471310"/>
          </a:xfrm>
          <a:prstGeom prst="rect">
            <a:avLst/>
          </a:prstGeom>
          <a:noFill/>
          <a:ln w="3175">
            <a:solidFill>
              <a:schemeClr val="tx1"/>
            </a:solidFill>
          </a:ln>
        </p:spPr>
      </p:pic>
      <p:pic>
        <p:nvPicPr>
          <p:cNvPr id="14" name="Picture 13" descr="C:\Users\User\Desktop\download (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7995" y="2586065"/>
            <a:ext cx="2134293" cy="3471310"/>
          </a:xfrm>
          <a:prstGeom prst="rect">
            <a:avLst/>
          </a:prstGeom>
          <a:noFill/>
          <a:ln w="3175">
            <a:solidFill>
              <a:schemeClr val="tx1"/>
            </a:solidFill>
          </a:ln>
        </p:spPr>
      </p:pic>
      <p:pic>
        <p:nvPicPr>
          <p:cNvPr id="15" name="Picture 14" descr="C:\Users\User\Desktop\download.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9447" y="2586065"/>
            <a:ext cx="2106444" cy="3471310"/>
          </a:xfrm>
          <a:prstGeom prst="rect">
            <a:avLst/>
          </a:prstGeom>
          <a:noFill/>
          <a:ln w="3175">
            <a:solidFill>
              <a:schemeClr val="tx1"/>
            </a:solidFill>
          </a:ln>
        </p:spPr>
      </p:pic>
      <p:pic>
        <p:nvPicPr>
          <p:cNvPr id="16" name="Picture 15" descr="C:\Users\User\Desktop\download (2).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3050" y="2609325"/>
            <a:ext cx="2185433" cy="3448050"/>
          </a:xfrm>
          <a:prstGeom prst="rect">
            <a:avLst/>
          </a:prstGeom>
          <a:noFill/>
          <a:ln w="3175">
            <a:solidFill>
              <a:schemeClr val="tx1"/>
            </a:solidFill>
          </a:ln>
        </p:spPr>
      </p:pic>
      <p:pic>
        <p:nvPicPr>
          <p:cNvPr id="17" name="Picture 16" descr="C:\Users\User\Desktop\download (3).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35642" y="2609325"/>
            <a:ext cx="2309757" cy="3473144"/>
          </a:xfrm>
          <a:prstGeom prst="rect">
            <a:avLst/>
          </a:prstGeom>
          <a:noFill/>
          <a:ln w="3175">
            <a:solidFill>
              <a:schemeClr val="tx1"/>
            </a:solidFill>
          </a:ln>
        </p:spPr>
      </p:pic>
      <p:sp>
        <p:nvSpPr>
          <p:cNvPr id="19" name="TextBox 18"/>
          <p:cNvSpPr txBox="1"/>
          <p:nvPr/>
        </p:nvSpPr>
        <p:spPr>
          <a:xfrm>
            <a:off x="1190431" y="6379275"/>
            <a:ext cx="1355835" cy="369332"/>
          </a:xfrm>
          <a:prstGeom prst="rect">
            <a:avLst/>
          </a:prstGeom>
          <a:noFill/>
        </p:spPr>
        <p:txBody>
          <a:bodyPr wrap="square" rtlCol="0">
            <a:spAutoFit/>
          </a:bodyPr>
          <a:lstStyle/>
          <a:p>
            <a:pPr algn="ctr"/>
            <a:r>
              <a:rPr lang="en-US" dirty="0" smtClean="0">
                <a:cs typeface="Times New Roman" panose="02020603050405020304" pitchFamily="18" charset="0"/>
              </a:rPr>
              <a:t>Image</a:t>
            </a:r>
            <a:endParaRPr lang="en-US" dirty="0">
              <a:cs typeface="Times New Roman" panose="02020603050405020304" pitchFamily="18" charset="0"/>
            </a:endParaRPr>
          </a:p>
        </p:txBody>
      </p:sp>
      <p:sp>
        <p:nvSpPr>
          <p:cNvPr id="20" name="Rectangle 19"/>
          <p:cNvSpPr/>
          <p:nvPr/>
        </p:nvSpPr>
        <p:spPr>
          <a:xfrm>
            <a:off x="3216898" y="6374373"/>
            <a:ext cx="2082045" cy="369332"/>
          </a:xfrm>
          <a:prstGeom prst="rect">
            <a:avLst/>
          </a:prstGeom>
        </p:spPr>
        <p:txBody>
          <a:bodyPr wrap="none">
            <a:spAutoFit/>
          </a:bodyPr>
          <a:lstStyle/>
          <a:p>
            <a:r>
              <a:rPr lang="en-US" dirty="0">
                <a:ea typeface="Times New Roman" panose="02020603050405020304" pitchFamily="18" charset="0"/>
              </a:rPr>
              <a:t>Convert to grayscale</a:t>
            </a:r>
            <a:endParaRPr lang="en-US" dirty="0"/>
          </a:p>
        </p:txBody>
      </p:sp>
      <p:sp>
        <p:nvSpPr>
          <p:cNvPr id="21" name="Rectangle 20"/>
          <p:cNvSpPr/>
          <p:nvPr/>
        </p:nvSpPr>
        <p:spPr>
          <a:xfrm>
            <a:off x="5369966" y="6374373"/>
            <a:ext cx="2228513" cy="646331"/>
          </a:xfrm>
          <a:prstGeom prst="rect">
            <a:avLst/>
          </a:prstGeom>
        </p:spPr>
        <p:txBody>
          <a:bodyPr wrap="square">
            <a:spAutoFit/>
          </a:bodyPr>
          <a:lstStyle/>
          <a:p>
            <a:pPr algn="ctr"/>
            <a:r>
              <a:rPr lang="en-US" dirty="0">
                <a:ea typeface="Times New Roman" panose="02020603050405020304" pitchFamily="18" charset="0"/>
              </a:rPr>
              <a:t>Blurring for </a:t>
            </a:r>
            <a:r>
              <a:rPr lang="en-US" dirty="0" smtClean="0">
                <a:ea typeface="Times New Roman" panose="02020603050405020304" pitchFamily="18" charset="0"/>
              </a:rPr>
              <a:t>removing</a:t>
            </a:r>
          </a:p>
          <a:p>
            <a:pPr algn="ctr"/>
            <a:r>
              <a:rPr lang="en-US" dirty="0">
                <a:ea typeface="Times New Roman" panose="02020603050405020304" pitchFamily="18" charset="0"/>
              </a:rPr>
              <a:t> the noise</a:t>
            </a:r>
            <a:endParaRPr lang="en-US" dirty="0"/>
          </a:p>
        </p:txBody>
      </p:sp>
      <p:sp>
        <p:nvSpPr>
          <p:cNvPr id="22" name="Rectangle 21"/>
          <p:cNvSpPr/>
          <p:nvPr/>
        </p:nvSpPr>
        <p:spPr>
          <a:xfrm>
            <a:off x="7753645" y="6400348"/>
            <a:ext cx="2185432" cy="369332"/>
          </a:xfrm>
          <a:prstGeom prst="rect">
            <a:avLst/>
          </a:prstGeom>
        </p:spPr>
        <p:txBody>
          <a:bodyPr wrap="square">
            <a:spAutoFit/>
          </a:bodyPr>
          <a:lstStyle/>
          <a:p>
            <a:pPr algn="ctr"/>
            <a:r>
              <a:rPr lang="en-US" dirty="0">
                <a:ea typeface="Times New Roman" panose="02020603050405020304" pitchFamily="18" charset="0"/>
              </a:rPr>
              <a:t>T</a:t>
            </a:r>
            <a:r>
              <a:rPr lang="en-US" dirty="0" smtClean="0">
                <a:ea typeface="Times New Roman" panose="02020603050405020304" pitchFamily="18" charset="0"/>
              </a:rPr>
              <a:t>hreshold</a:t>
            </a:r>
            <a:r>
              <a:rPr lang="en-US" dirty="0">
                <a:ea typeface="Times New Roman" panose="02020603050405020304" pitchFamily="18" charset="0"/>
              </a:rPr>
              <a:t> the image </a:t>
            </a:r>
            <a:endParaRPr lang="en-US" dirty="0"/>
          </a:p>
        </p:txBody>
      </p:sp>
      <p:sp>
        <p:nvSpPr>
          <p:cNvPr id="23" name="Rectangle 22"/>
          <p:cNvSpPr/>
          <p:nvPr/>
        </p:nvSpPr>
        <p:spPr>
          <a:xfrm>
            <a:off x="9888483" y="6312772"/>
            <a:ext cx="2414262" cy="923330"/>
          </a:xfrm>
          <a:prstGeom prst="rect">
            <a:avLst/>
          </a:prstGeom>
        </p:spPr>
        <p:txBody>
          <a:bodyPr wrap="square">
            <a:spAutoFit/>
          </a:bodyPr>
          <a:lstStyle/>
          <a:p>
            <a:pPr algn="ctr"/>
            <a:r>
              <a:rPr lang="en-US" dirty="0" smtClean="0">
                <a:ea typeface="Times New Roman" panose="02020603050405020304" pitchFamily="18" charset="0"/>
                <a:cs typeface="Times New Roman" panose="02020603050405020304" pitchFamily="18" charset="0"/>
              </a:rPr>
              <a:t>Find Bounding box </a:t>
            </a:r>
          </a:p>
          <a:p>
            <a:pPr algn="ctr"/>
            <a:r>
              <a:rPr lang="en-US" dirty="0" smtClean="0">
                <a:ea typeface="Times New Roman" panose="02020603050405020304" pitchFamily="18" charset="0"/>
                <a:cs typeface="Times New Roman" panose="02020603050405020304" pitchFamily="18" charset="0"/>
              </a:rPr>
              <a:t>co-ordinates</a:t>
            </a:r>
          </a:p>
          <a:p>
            <a:pPr algn="ctr"/>
            <a:r>
              <a:rPr lang="en-US" dirty="0" smtClean="0">
                <a:ea typeface="Times New Roman" panose="02020603050405020304" pitchFamily="18" charset="0"/>
                <a:cs typeface="Times New Roman" panose="02020603050405020304" pitchFamily="18" charset="0"/>
              </a:rPr>
              <a:t>of the image</a:t>
            </a:r>
            <a:endParaRPr lang="en-US" dirty="0">
              <a:effectLst/>
              <a:ea typeface="Times New Roman" panose="02020603050405020304" pitchFamily="18" charset="0"/>
              <a:cs typeface="Times New Roman" panose="02020603050405020304" pitchFamily="18" charset="0"/>
            </a:endParaRPr>
          </a:p>
        </p:txBody>
      </p:sp>
      <p:sp>
        <p:nvSpPr>
          <p:cNvPr id="24" name="Rectangle 23"/>
          <p:cNvSpPr/>
          <p:nvPr/>
        </p:nvSpPr>
        <p:spPr>
          <a:xfrm>
            <a:off x="843107" y="6231467"/>
            <a:ext cx="2152997" cy="789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0626" y="6231467"/>
            <a:ext cx="2152997" cy="789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426169" y="6231467"/>
            <a:ext cx="2152997" cy="789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747557" y="6231467"/>
            <a:ext cx="2152997" cy="789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071172" y="6231467"/>
            <a:ext cx="2152997" cy="105906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67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23" y="524931"/>
            <a:ext cx="12333110" cy="8991599"/>
          </a:xfrm>
          <a:prstGeom prst="rect">
            <a:avLst/>
          </a:prstGeom>
        </p:spPr>
      </p:pic>
      <p:sp>
        <p:nvSpPr>
          <p:cNvPr id="3" name="TextBox 2"/>
          <p:cNvSpPr txBox="1"/>
          <p:nvPr/>
        </p:nvSpPr>
        <p:spPr>
          <a:xfrm>
            <a:off x="759518" y="524929"/>
            <a:ext cx="11480120" cy="584775"/>
          </a:xfrm>
          <a:prstGeom prst="rect">
            <a:avLst/>
          </a:prstGeom>
          <a:solidFill>
            <a:schemeClr val="bg1"/>
          </a:solidFill>
        </p:spPr>
        <p:txBody>
          <a:bodyPr wrap="square" rtlCol="0">
            <a:spAutoFit/>
          </a:bodyPr>
          <a:lstStyle/>
          <a:p>
            <a:pPr algn="ctr"/>
            <a:r>
              <a:rPr lang="en-US" sz="3200" b="1" dirty="0"/>
              <a:t>FLOW </a:t>
            </a:r>
            <a:r>
              <a:rPr lang="en-US" sz="3200" b="1" dirty="0" smtClean="0"/>
              <a:t>DIAGRAM OF OUR SEARCH ENGINE</a:t>
            </a:r>
            <a:endParaRPr lang="en-US" sz="3200" b="1" dirty="0"/>
          </a:p>
        </p:txBody>
      </p:sp>
    </p:spTree>
    <p:extLst>
      <p:ext uri="{BB962C8B-B14F-4D97-AF65-F5344CB8AC3E}">
        <p14:creationId xmlns:p14="http://schemas.microsoft.com/office/powerpoint/2010/main" val="150499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66" y="465666"/>
            <a:ext cx="12242800" cy="769441"/>
          </a:xfrm>
          <a:prstGeom prst="rect">
            <a:avLst/>
          </a:prstGeom>
          <a:noFill/>
        </p:spPr>
        <p:txBody>
          <a:bodyPr wrap="square" rtlCol="0">
            <a:spAutoFit/>
          </a:bodyPr>
          <a:lstStyle/>
          <a:p>
            <a:pPr algn="ctr"/>
            <a:r>
              <a:rPr lang="en-US" sz="4400" b="1" dirty="0" smtClean="0"/>
              <a:t>MODULE#1   “HUMAN DETECTION”</a:t>
            </a:r>
            <a:endParaRPr lang="en-US" sz="4400" b="1" dirty="0"/>
          </a:p>
        </p:txBody>
      </p:sp>
      <p:sp>
        <p:nvSpPr>
          <p:cNvPr id="3" name="TextBox 2"/>
          <p:cNvSpPr txBox="1"/>
          <p:nvPr/>
        </p:nvSpPr>
        <p:spPr>
          <a:xfrm>
            <a:off x="757766" y="1092200"/>
            <a:ext cx="11506200" cy="1000274"/>
          </a:xfrm>
          <a:prstGeom prst="rect">
            <a:avLst/>
          </a:prstGeom>
          <a:noFill/>
        </p:spPr>
        <p:txBody>
          <a:bodyPr wrap="square" rtlCol="0">
            <a:spAutoFit/>
          </a:bodyPr>
          <a:lstStyle/>
          <a:p>
            <a:pPr algn="ctr">
              <a:lnSpc>
                <a:spcPct val="150000"/>
              </a:lnSpc>
            </a:pPr>
            <a:r>
              <a:rPr lang="en-US" b="1" dirty="0"/>
              <a:t>Different Deep Neural </a:t>
            </a:r>
            <a:r>
              <a:rPr lang="en-US" b="1" dirty="0" smtClean="0"/>
              <a:t>Networks,</a:t>
            </a:r>
            <a:endParaRPr lang="en-US" b="1" dirty="0"/>
          </a:p>
          <a:p>
            <a:pPr algn="ctr"/>
            <a:r>
              <a:rPr lang="en-US" sz="3200" b="1" dirty="0"/>
              <a:t>Why we choose Faster R-CNN??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6" y="2719008"/>
            <a:ext cx="5924973" cy="4256123"/>
          </a:xfrm>
          <a:prstGeom prst="rect">
            <a:avLst/>
          </a:prstGeom>
        </p:spPr>
      </p:pic>
      <p:pic>
        <p:nvPicPr>
          <p:cNvPr id="5" name="Picture 8" descr="https://cv-tricks.com/wp-content/uploads/2017/12/Size-wise-comparison-of-various-detecto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926" y="2719008"/>
            <a:ext cx="5842340" cy="425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81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3839601"/>
            <a:ext cx="12276666" cy="2123658"/>
          </a:xfrm>
          <a:prstGeom prst="rect">
            <a:avLst/>
          </a:prstGeom>
        </p:spPr>
        <p:txBody>
          <a:bodyPr wrap="square">
            <a:spAutoFit/>
          </a:bodyPr>
          <a:lstStyle/>
          <a:p>
            <a:pPr algn="ctr"/>
            <a:r>
              <a:rPr lang="en-US" sz="4400" b="1" dirty="0" smtClean="0">
                <a:latin typeface="+mj-lt"/>
              </a:rPr>
              <a:t>Architecture </a:t>
            </a:r>
            <a:r>
              <a:rPr lang="en-US" sz="4400" b="1" dirty="0">
                <a:latin typeface="+mj-lt"/>
              </a:rPr>
              <a:t>of </a:t>
            </a:r>
            <a:r>
              <a:rPr lang="en-US" sz="4400" b="1" dirty="0" smtClean="0">
                <a:latin typeface="+mj-lt"/>
              </a:rPr>
              <a:t>Faster RCNN,</a:t>
            </a:r>
          </a:p>
          <a:p>
            <a:pPr algn="ctr"/>
            <a:r>
              <a:rPr lang="en-US" sz="4400" b="1" dirty="0" smtClean="0">
                <a:latin typeface="+mj-lt"/>
              </a:rPr>
              <a:t>Mapped on our Problem:</a:t>
            </a:r>
          </a:p>
          <a:p>
            <a:endParaRPr lang="en-US" sz="4400" b="1" dirty="0" smtClean="0">
              <a:latin typeface="+mj-lt"/>
            </a:endParaRPr>
          </a:p>
        </p:txBody>
      </p:sp>
    </p:spTree>
    <p:extLst>
      <p:ext uri="{BB962C8B-B14F-4D97-AF65-F5344CB8AC3E}">
        <p14:creationId xmlns:p14="http://schemas.microsoft.com/office/powerpoint/2010/main" val="417037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733" y="0"/>
            <a:ext cx="15934265" cy="9753600"/>
          </a:xfrm>
          <a:prstGeom prst="rect">
            <a:avLst/>
          </a:prstGeom>
        </p:spPr>
      </p:pic>
    </p:spTree>
    <p:extLst>
      <p:ext uri="{BB962C8B-B14F-4D97-AF65-F5344CB8AC3E}">
        <p14:creationId xmlns:p14="http://schemas.microsoft.com/office/powerpoint/2010/main" val="3928600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532" y="592667"/>
            <a:ext cx="12276667" cy="769441"/>
          </a:xfrm>
          <a:prstGeom prst="rect">
            <a:avLst/>
          </a:prstGeom>
          <a:noFill/>
        </p:spPr>
        <p:txBody>
          <a:bodyPr wrap="square" rtlCol="0">
            <a:spAutoFit/>
          </a:bodyPr>
          <a:lstStyle/>
          <a:p>
            <a:pPr algn="ctr"/>
            <a:r>
              <a:rPr lang="en-US" sz="4400" b="1" dirty="0" smtClean="0"/>
              <a:t>  “CROP &amp; ROI CALCULATION”</a:t>
            </a:r>
            <a:endParaRPr lang="en-US" sz="4400" b="1"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2" y="1699768"/>
            <a:ext cx="12276667" cy="7037831"/>
          </a:xfrm>
          <a:prstGeom prst="rect">
            <a:avLst/>
          </a:prstGeom>
        </p:spPr>
      </p:pic>
    </p:spTree>
    <p:extLst>
      <p:ext uri="{BB962C8B-B14F-4D97-AF65-F5344CB8AC3E}">
        <p14:creationId xmlns:p14="http://schemas.microsoft.com/office/powerpoint/2010/main" val="374708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866" y="474134"/>
            <a:ext cx="12217402" cy="1938992"/>
          </a:xfrm>
          <a:prstGeom prst="rect">
            <a:avLst/>
          </a:prstGeom>
          <a:noFill/>
        </p:spPr>
        <p:txBody>
          <a:bodyPr wrap="square" rtlCol="0">
            <a:spAutoFit/>
          </a:bodyPr>
          <a:lstStyle/>
          <a:p>
            <a:pPr algn="ctr"/>
            <a:r>
              <a:rPr lang="en-US" sz="4400" b="1" dirty="0" smtClean="0"/>
              <a:t>MODULE#2   “COLOR EXTRACTION”</a:t>
            </a:r>
          </a:p>
          <a:p>
            <a:pPr algn="ctr"/>
            <a:r>
              <a:rPr lang="en-US" sz="3200" b="1" dirty="0" smtClean="0"/>
              <a:t>3D HSV HISTOGRAM</a:t>
            </a:r>
          </a:p>
          <a:p>
            <a:pPr algn="ctr"/>
            <a:endParaRPr lang="en-US" sz="4400" b="1" dirty="0"/>
          </a:p>
        </p:txBody>
      </p:sp>
      <p:pic>
        <p:nvPicPr>
          <p:cNvPr id="3" name="Picture 2" descr="Image result for hsv color space"/>
          <p:cNvPicPr/>
          <p:nvPr/>
        </p:nvPicPr>
        <p:blipFill>
          <a:blip r:embed="rId2">
            <a:extLst>
              <a:ext uri="{28A0092B-C50C-407E-A947-70E740481C1C}">
                <a14:useLocalDpi xmlns:a14="http://schemas.microsoft.com/office/drawing/2010/main" val="0"/>
              </a:ext>
            </a:extLst>
          </a:blip>
          <a:srcRect/>
          <a:stretch>
            <a:fillRect/>
          </a:stretch>
        </p:blipFill>
        <p:spPr bwMode="auto">
          <a:xfrm>
            <a:off x="9787468" y="2413126"/>
            <a:ext cx="2844800" cy="2569062"/>
          </a:xfrm>
          <a:prstGeom prst="rect">
            <a:avLst/>
          </a:prstGeom>
          <a:noFill/>
          <a:ln>
            <a:noFill/>
          </a:ln>
        </p:spPr>
      </p:pic>
      <p:pic>
        <p:nvPicPr>
          <p:cNvPr id="4" name="Picture 3"/>
          <p:cNvPicPr>
            <a:picLocks noChangeAspect="1"/>
          </p:cNvPicPr>
          <p:nvPr/>
        </p:nvPicPr>
        <p:blipFill rotWithShape="1">
          <a:blip r:embed="rId3"/>
          <a:srcRect b="18269"/>
          <a:stretch/>
        </p:blipFill>
        <p:spPr>
          <a:xfrm>
            <a:off x="9515236" y="5743498"/>
            <a:ext cx="3117032" cy="2355364"/>
          </a:xfrm>
          <a:prstGeom prst="rect">
            <a:avLst/>
          </a:prstGeom>
        </p:spPr>
      </p:pic>
      <p:sp>
        <p:nvSpPr>
          <p:cNvPr id="5" name="Rectangle 4"/>
          <p:cNvSpPr/>
          <p:nvPr/>
        </p:nvSpPr>
        <p:spPr>
          <a:xfrm>
            <a:off x="414866" y="2413126"/>
            <a:ext cx="11480120" cy="5262979"/>
          </a:xfrm>
          <a:prstGeom prst="rect">
            <a:avLst/>
          </a:prstGeom>
        </p:spPr>
        <p:txBody>
          <a:bodyPr wrap="square">
            <a:spAutoFit/>
          </a:bodyPr>
          <a:lstStyle/>
          <a:p>
            <a:pPr algn="just"/>
            <a:r>
              <a:rPr lang="en-US" sz="2400" dirty="0">
                <a:solidFill>
                  <a:schemeClr val="tx1">
                    <a:lumMod val="85000"/>
                    <a:lumOff val="15000"/>
                  </a:schemeClr>
                </a:solidFill>
              </a:rPr>
              <a:t>Hue, Saturation, and Value </a:t>
            </a:r>
            <a:r>
              <a:rPr lang="en-US" sz="2400" b="1" dirty="0">
                <a:solidFill>
                  <a:schemeClr val="tx1">
                    <a:lumMod val="85000"/>
                    <a:lumOff val="15000"/>
                  </a:schemeClr>
                </a:solidFill>
              </a:rPr>
              <a:t>(HSV) </a:t>
            </a:r>
            <a:r>
              <a:rPr lang="en-US" sz="2400" dirty="0">
                <a:solidFill>
                  <a:schemeClr val="tx1">
                    <a:lumMod val="85000"/>
                    <a:lumOff val="15000"/>
                  </a:schemeClr>
                </a:solidFill>
              </a:rPr>
              <a:t>is a color model</a:t>
            </a:r>
          </a:p>
          <a:p>
            <a:pPr algn="just"/>
            <a:r>
              <a:rPr lang="en-US" sz="2400" dirty="0">
                <a:solidFill>
                  <a:schemeClr val="tx1">
                    <a:lumMod val="85000"/>
                    <a:lumOff val="15000"/>
                  </a:schemeClr>
                </a:solidFill>
              </a:rPr>
              <a:t>In which</a:t>
            </a:r>
          </a:p>
          <a:p>
            <a:pPr algn="just"/>
            <a:r>
              <a:rPr lang="en-US" sz="2400" dirty="0">
                <a:solidFill>
                  <a:schemeClr val="tx1">
                    <a:lumMod val="85000"/>
                    <a:lumOff val="15000"/>
                  </a:schemeClr>
                </a:solidFill>
              </a:rPr>
              <a:t>1-</a:t>
            </a:r>
            <a:r>
              <a:rPr lang="en-US" sz="2400" b="1" dirty="0">
                <a:solidFill>
                  <a:schemeClr val="tx1">
                    <a:lumMod val="85000"/>
                    <a:lumOff val="15000"/>
                  </a:schemeClr>
                </a:solidFill>
              </a:rPr>
              <a:t>Hue </a:t>
            </a:r>
            <a:r>
              <a:rPr lang="en-US" sz="2400" dirty="0">
                <a:solidFill>
                  <a:schemeClr val="tx1">
                    <a:lumMod val="85000"/>
                    <a:lumOff val="15000"/>
                  </a:schemeClr>
                </a:solidFill>
              </a:rPr>
              <a:t>represent actual color or the dominant one</a:t>
            </a:r>
          </a:p>
          <a:p>
            <a:pPr algn="just"/>
            <a:r>
              <a:rPr lang="en-US" sz="2400" dirty="0">
                <a:solidFill>
                  <a:schemeClr val="tx1">
                    <a:lumMod val="85000"/>
                    <a:lumOff val="15000"/>
                  </a:schemeClr>
                </a:solidFill>
              </a:rPr>
              <a:t>in an image such an blue , red , green or yellow .</a:t>
            </a:r>
          </a:p>
          <a:p>
            <a:pPr algn="just"/>
            <a:endParaRPr lang="en-US" sz="2400" dirty="0">
              <a:solidFill>
                <a:schemeClr val="tx1">
                  <a:lumMod val="85000"/>
                  <a:lumOff val="15000"/>
                </a:schemeClr>
              </a:solidFill>
            </a:endParaRPr>
          </a:p>
          <a:p>
            <a:pPr algn="just"/>
            <a:r>
              <a:rPr lang="en-US" sz="2400" dirty="0">
                <a:solidFill>
                  <a:schemeClr val="tx1">
                    <a:lumMod val="85000"/>
                    <a:lumOff val="15000"/>
                  </a:schemeClr>
                </a:solidFill>
              </a:rPr>
              <a:t>2-</a:t>
            </a:r>
            <a:r>
              <a:rPr lang="en-US" sz="2400" b="1" dirty="0">
                <a:solidFill>
                  <a:schemeClr val="tx1">
                    <a:lumMod val="85000"/>
                    <a:lumOff val="15000"/>
                  </a:schemeClr>
                </a:solidFill>
              </a:rPr>
              <a:t>Saturation</a:t>
            </a:r>
            <a:r>
              <a:rPr lang="en-US" sz="2400" dirty="0">
                <a:solidFill>
                  <a:schemeClr val="tx1">
                    <a:lumMod val="85000"/>
                    <a:lumOff val="15000"/>
                  </a:schemeClr>
                </a:solidFill>
              </a:rPr>
              <a:t> represent the intensity of the color,</a:t>
            </a:r>
          </a:p>
          <a:p>
            <a:pPr algn="just"/>
            <a:r>
              <a:rPr lang="en-US" sz="2400" dirty="0">
                <a:solidFill>
                  <a:schemeClr val="tx1">
                    <a:lumMod val="85000"/>
                    <a:lumOff val="15000"/>
                  </a:schemeClr>
                </a:solidFill>
              </a:rPr>
              <a:t>How light and dark the color is or we can say that </a:t>
            </a:r>
          </a:p>
          <a:p>
            <a:pPr algn="just"/>
            <a:r>
              <a:rPr lang="en-US" sz="2400" dirty="0">
                <a:solidFill>
                  <a:schemeClr val="tx1">
                    <a:lumMod val="85000"/>
                    <a:lumOff val="15000"/>
                  </a:schemeClr>
                </a:solidFill>
              </a:rPr>
              <a:t>presence of color white in an image . Darker the </a:t>
            </a:r>
          </a:p>
          <a:p>
            <a:pPr algn="just"/>
            <a:r>
              <a:rPr lang="en-US" sz="2400" dirty="0">
                <a:solidFill>
                  <a:schemeClr val="tx1">
                    <a:lumMod val="85000"/>
                    <a:lumOff val="15000"/>
                  </a:schemeClr>
                </a:solidFill>
              </a:rPr>
              <a:t>color , more will be saturation value .</a:t>
            </a:r>
          </a:p>
          <a:p>
            <a:pPr algn="just"/>
            <a:endParaRPr lang="en-US" sz="2400" dirty="0">
              <a:solidFill>
                <a:schemeClr val="tx1">
                  <a:lumMod val="85000"/>
                  <a:lumOff val="15000"/>
                </a:schemeClr>
              </a:solidFill>
            </a:endParaRPr>
          </a:p>
          <a:p>
            <a:pPr algn="just"/>
            <a:r>
              <a:rPr lang="en-US" sz="2400" dirty="0">
                <a:solidFill>
                  <a:schemeClr val="tx1">
                    <a:lumMod val="85000"/>
                    <a:lumOff val="15000"/>
                  </a:schemeClr>
                </a:solidFill>
              </a:rPr>
              <a:t>3-The term </a:t>
            </a:r>
            <a:r>
              <a:rPr lang="en-US" sz="2400" b="1" dirty="0">
                <a:solidFill>
                  <a:schemeClr val="tx1">
                    <a:lumMod val="85000"/>
                    <a:lumOff val="15000"/>
                  </a:schemeClr>
                </a:solidFill>
              </a:rPr>
              <a:t>value</a:t>
            </a:r>
            <a:r>
              <a:rPr lang="en-US" sz="2400" dirty="0">
                <a:solidFill>
                  <a:schemeClr val="tx1">
                    <a:lumMod val="85000"/>
                    <a:lumOff val="15000"/>
                  </a:schemeClr>
                </a:solidFill>
              </a:rPr>
              <a:t> correspond to the brightness or</a:t>
            </a:r>
          </a:p>
          <a:p>
            <a:pPr algn="just"/>
            <a:r>
              <a:rPr lang="en-US" sz="2400" dirty="0">
                <a:solidFill>
                  <a:schemeClr val="tx1">
                    <a:lumMod val="85000"/>
                    <a:lumOff val="15000"/>
                  </a:schemeClr>
                </a:solidFill>
              </a:rPr>
              <a:t>luminance factor present in the image.</a:t>
            </a:r>
          </a:p>
          <a:p>
            <a:pPr algn="just"/>
            <a:endParaRPr lang="en-US" sz="2400" dirty="0">
              <a:solidFill>
                <a:schemeClr val="tx1">
                  <a:lumMod val="85000"/>
                  <a:lumOff val="15000"/>
                </a:schemeClr>
              </a:solidFill>
            </a:endParaRPr>
          </a:p>
          <a:p>
            <a:pPr algn="just"/>
            <a:r>
              <a:rPr lang="en-US" sz="2400" dirty="0">
                <a:solidFill>
                  <a:schemeClr val="tx1">
                    <a:lumMod val="85000"/>
                    <a:lumOff val="15000"/>
                  </a:schemeClr>
                </a:solidFill>
              </a:rPr>
              <a:t>HSV may also be called </a:t>
            </a:r>
            <a:r>
              <a:rPr lang="en-US" sz="2400" b="1" dirty="0">
                <a:solidFill>
                  <a:schemeClr val="tx1">
                    <a:lumMod val="85000"/>
                    <a:lumOff val="15000"/>
                  </a:schemeClr>
                </a:solidFill>
              </a:rPr>
              <a:t>HSB</a:t>
            </a:r>
            <a:r>
              <a:rPr lang="en-US" sz="2400" dirty="0">
                <a:solidFill>
                  <a:schemeClr val="tx1">
                    <a:lumMod val="85000"/>
                    <a:lumOff val="15000"/>
                  </a:schemeClr>
                </a:solidFill>
              </a:rPr>
              <a:t> (short for hue, saturation and brightness).</a:t>
            </a:r>
          </a:p>
        </p:txBody>
      </p:sp>
    </p:spTree>
    <p:extLst>
      <p:ext uri="{BB962C8B-B14F-4D97-AF65-F5344CB8AC3E}">
        <p14:creationId xmlns:p14="http://schemas.microsoft.com/office/powerpoint/2010/main" val="390281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533" y="465666"/>
            <a:ext cx="12259733" cy="1077218"/>
          </a:xfrm>
          <a:prstGeom prst="rect">
            <a:avLst/>
          </a:prstGeom>
        </p:spPr>
        <p:txBody>
          <a:bodyPr wrap="square">
            <a:spAutoFit/>
          </a:bodyPr>
          <a:lstStyle/>
          <a:p>
            <a:pPr algn="ctr"/>
            <a:r>
              <a:rPr lang="en-US" sz="3200" b="1" dirty="0">
                <a:latin typeface="Times New Roman" panose="02020603050405020304" pitchFamily="18" charset="0"/>
                <a:ea typeface="Times New Roman" panose="02020603050405020304" pitchFamily="18" charset="0"/>
              </a:rPr>
              <a:t>In HSV space, the </a:t>
            </a:r>
            <a:r>
              <a:rPr lang="en-US" sz="3200" b="1" dirty="0" smtClean="0">
                <a:latin typeface="Times New Roman" panose="02020603050405020304" pitchFamily="18" charset="0"/>
                <a:ea typeface="Times New Roman" panose="02020603050405020304" pitchFamily="18" charset="0"/>
              </a:rPr>
              <a:t>pixel’s </a:t>
            </a:r>
            <a:r>
              <a:rPr lang="en-US" sz="3200" b="1" dirty="0">
                <a:latin typeface="Times New Roman" panose="02020603050405020304" pitchFamily="18" charset="0"/>
                <a:ea typeface="Times New Roman" panose="02020603050405020304" pitchFamily="18" charset="0"/>
              </a:rPr>
              <a:t>color are much more localized and V</a:t>
            </a:r>
            <a:r>
              <a:rPr lang="en-US" sz="3200" b="1" dirty="0" smtClean="0">
                <a:latin typeface="Times New Roman" panose="02020603050405020304" pitchFamily="18" charset="0"/>
                <a:ea typeface="Times New Roman" panose="02020603050405020304" pitchFamily="18" charset="0"/>
              </a:rPr>
              <a:t>isually Separable</a:t>
            </a:r>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1779951"/>
            <a:ext cx="12259733" cy="7685781"/>
          </a:xfrm>
          <a:prstGeom prst="rect">
            <a:avLst/>
          </a:prstGeom>
        </p:spPr>
      </p:pic>
    </p:spTree>
    <p:extLst>
      <p:ext uri="{BB962C8B-B14F-4D97-AF65-F5344CB8AC3E}">
        <p14:creationId xmlns:p14="http://schemas.microsoft.com/office/powerpoint/2010/main" val="276815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533" y="372533"/>
            <a:ext cx="12242800" cy="1015663"/>
          </a:xfrm>
          <a:prstGeom prst="rect">
            <a:avLst/>
          </a:prstGeom>
          <a:noFill/>
        </p:spPr>
        <p:txBody>
          <a:bodyPr wrap="square" rtlCol="0">
            <a:spAutoFit/>
          </a:bodyPr>
          <a:lstStyle/>
          <a:p>
            <a:pPr algn="ctr"/>
            <a:r>
              <a:rPr lang="en-US" sz="6000" dirty="0"/>
              <a:t>Problem Statement</a:t>
            </a:r>
          </a:p>
        </p:txBody>
      </p:sp>
      <p:sp>
        <p:nvSpPr>
          <p:cNvPr id="3" name="TextBox 2"/>
          <p:cNvSpPr txBox="1"/>
          <p:nvPr/>
        </p:nvSpPr>
        <p:spPr>
          <a:xfrm>
            <a:off x="372533" y="1507067"/>
            <a:ext cx="12242800" cy="7940635"/>
          </a:xfrm>
          <a:prstGeom prst="rect">
            <a:avLst/>
          </a:prstGeom>
          <a:noFill/>
        </p:spPr>
        <p:txBody>
          <a:bodyPr wrap="square" rtlCol="0">
            <a:spAutoFit/>
          </a:bodyPr>
          <a:lstStyle/>
          <a:p>
            <a:pPr marL="457200" indent="-457200" algn="just">
              <a:buFont typeface="Arial" panose="020B0604020202020204" pitchFamily="34" charset="0"/>
              <a:buChar char="•"/>
            </a:pPr>
            <a:r>
              <a:rPr lang="en-US" sz="3400" dirty="0"/>
              <a:t>If we talk about content retrieval through visual searching in fashion and textile industry, we know that it have immense graphical details in it and cannot be explained correctly via text. But converting color and texture into a machine understandable pattern is another challenge. </a:t>
            </a:r>
          </a:p>
          <a:p>
            <a:pPr marL="457200" indent="-457200" algn="just">
              <a:buFont typeface="Arial" panose="020B0604020202020204" pitchFamily="34" charset="0"/>
              <a:buChar char="•"/>
            </a:pPr>
            <a:r>
              <a:rPr lang="en-US" sz="3400" dirty="0"/>
              <a:t>To do so, we divide our problem into three steps:</a:t>
            </a:r>
          </a:p>
          <a:p>
            <a:pPr marL="0" indent="0" algn="just">
              <a:buNone/>
            </a:pPr>
            <a:r>
              <a:rPr lang="en-US" sz="3400" dirty="0"/>
              <a:t>    1-we trained a deep learning </a:t>
            </a:r>
            <a:r>
              <a:rPr lang="en-US" sz="3400" dirty="0" smtClean="0"/>
              <a:t>model </a:t>
            </a:r>
            <a:r>
              <a:rPr lang="en-US" sz="3400" b="1" dirty="0" smtClean="0"/>
              <a:t>“Faster RCNN” </a:t>
            </a:r>
            <a:r>
              <a:rPr lang="en-US" sz="3400" dirty="0" smtClean="0"/>
              <a:t>which </a:t>
            </a:r>
            <a:r>
              <a:rPr lang="en-US" sz="3400" dirty="0"/>
              <a:t>detect          </a:t>
            </a:r>
          </a:p>
          <a:p>
            <a:pPr marL="0" indent="0" algn="just">
              <a:buNone/>
            </a:pPr>
            <a:r>
              <a:rPr lang="en-US" sz="3400" dirty="0"/>
              <a:t>        a person from a query image. </a:t>
            </a:r>
          </a:p>
          <a:p>
            <a:pPr marL="0" indent="0" algn="just">
              <a:buNone/>
            </a:pPr>
            <a:r>
              <a:rPr lang="en-US" sz="3400" dirty="0"/>
              <a:t>    2- Once the person is detected from image, then </a:t>
            </a:r>
            <a:r>
              <a:rPr lang="en-US" sz="3400" b="1" dirty="0"/>
              <a:t>ROI</a:t>
            </a:r>
            <a:r>
              <a:rPr lang="en-US" sz="3400" dirty="0"/>
              <a:t> is extracted</a:t>
            </a:r>
          </a:p>
          <a:p>
            <a:pPr marL="0" indent="0" algn="just">
              <a:buNone/>
            </a:pPr>
            <a:r>
              <a:rPr lang="en-US" sz="3400" dirty="0" smtClean="0"/>
              <a:t>         which </a:t>
            </a:r>
            <a:r>
              <a:rPr lang="en-US" sz="3400" dirty="0"/>
              <a:t>is basically a patch of a cloth.</a:t>
            </a:r>
          </a:p>
          <a:p>
            <a:pPr marL="0" indent="0" algn="just">
              <a:buNone/>
            </a:pPr>
            <a:r>
              <a:rPr lang="en-US" sz="3400" dirty="0"/>
              <a:t>    3-Now from this patch </a:t>
            </a:r>
            <a:r>
              <a:rPr lang="en-US" sz="3400" b="1" dirty="0"/>
              <a:t>color estimation</a:t>
            </a:r>
            <a:r>
              <a:rPr lang="en-US" sz="3400" dirty="0"/>
              <a:t> and </a:t>
            </a:r>
            <a:r>
              <a:rPr lang="en-US" sz="3400" b="1" dirty="0"/>
              <a:t>texture </a:t>
            </a:r>
            <a:r>
              <a:rPr lang="en-US" sz="3400" b="1" dirty="0" smtClean="0"/>
              <a:t>classification </a:t>
            </a:r>
            <a:r>
              <a:rPr lang="en-US" sz="3400" dirty="0"/>
              <a:t> </a:t>
            </a:r>
            <a:r>
              <a:rPr lang="en-US" sz="3400" dirty="0" smtClean="0"/>
              <a:t>  	is done</a:t>
            </a:r>
            <a:r>
              <a:rPr lang="en-US" sz="3600" dirty="0" smtClean="0"/>
              <a:t>. </a:t>
            </a:r>
            <a:endParaRPr lang="en-US" sz="3400" dirty="0"/>
          </a:p>
          <a:p>
            <a:pPr marL="457200" indent="-457200" algn="just">
              <a:buFont typeface="Arial" panose="020B0604020202020204" pitchFamily="34" charset="0"/>
              <a:buChar char="•"/>
            </a:pPr>
            <a:r>
              <a:rPr lang="en-US" sz="3400" dirty="0"/>
              <a:t>At the end, on the basis of </a:t>
            </a:r>
            <a:r>
              <a:rPr lang="en-US" sz="3400" b="1" dirty="0"/>
              <a:t>color</a:t>
            </a:r>
            <a:r>
              <a:rPr lang="en-US" sz="3400" dirty="0"/>
              <a:t> and </a:t>
            </a:r>
            <a:r>
              <a:rPr lang="en-US" sz="3400" b="1" dirty="0"/>
              <a:t>texture</a:t>
            </a:r>
            <a:r>
              <a:rPr lang="en-US" sz="3400" dirty="0"/>
              <a:t> the most visually similar images from the database are retrieved.</a:t>
            </a:r>
          </a:p>
          <a:p>
            <a:pPr algn="just"/>
            <a:endParaRPr lang="en-US" sz="3200" dirty="0"/>
          </a:p>
        </p:txBody>
      </p:sp>
    </p:spTree>
    <p:extLst>
      <p:ext uri="{BB962C8B-B14F-4D97-AF65-F5344CB8AC3E}">
        <p14:creationId xmlns:p14="http://schemas.microsoft.com/office/powerpoint/2010/main" val="1315807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267" y="728863"/>
            <a:ext cx="12191999" cy="584775"/>
          </a:xfrm>
          <a:prstGeom prst="rect">
            <a:avLst/>
          </a:prstGeom>
          <a:noFill/>
        </p:spPr>
        <p:txBody>
          <a:bodyPr wrap="square" rtlCol="0">
            <a:spAutoFit/>
          </a:bodyPr>
          <a:lstStyle/>
          <a:p>
            <a:pPr algn="ctr"/>
            <a:r>
              <a:rPr lang="en-US" sz="3200" b="1" dirty="0" smtClean="0">
                <a:latin typeface="+mj-lt"/>
              </a:rPr>
              <a:t>FLOW DIAGRAM OF COLOR EXTRACTION</a:t>
            </a:r>
            <a:endParaRPr lang="en-US" sz="3200" b="1" dirty="0">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7" y="1625600"/>
            <a:ext cx="12191999" cy="6959599"/>
          </a:xfrm>
          <a:prstGeom prst="rect">
            <a:avLst/>
          </a:prstGeom>
        </p:spPr>
      </p:pic>
    </p:spTree>
    <p:extLst>
      <p:ext uri="{BB962C8B-B14F-4D97-AF65-F5344CB8AC3E}">
        <p14:creationId xmlns:p14="http://schemas.microsoft.com/office/powerpoint/2010/main" val="252979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304800"/>
            <a:ext cx="12276667" cy="9194800"/>
          </a:xfrm>
          <a:prstGeom prst="rect">
            <a:avLst/>
          </a:prstGeom>
        </p:spPr>
      </p:pic>
    </p:spTree>
    <p:extLst>
      <p:ext uri="{BB962C8B-B14F-4D97-AF65-F5344CB8AC3E}">
        <p14:creationId xmlns:p14="http://schemas.microsoft.com/office/powerpoint/2010/main" val="4071411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788426"/>
            <a:ext cx="12293600" cy="769441"/>
          </a:xfrm>
          <a:prstGeom prst="rect">
            <a:avLst/>
          </a:prstGeom>
          <a:noFill/>
        </p:spPr>
        <p:txBody>
          <a:bodyPr wrap="square">
            <a:spAutoFit/>
          </a:bodyPr>
          <a:lstStyle/>
          <a:p>
            <a:pPr lvl="0" algn="ctr"/>
            <a:r>
              <a:rPr lang="en-US" sz="4400" b="1" dirty="0"/>
              <a:t>MODULE#3   </a:t>
            </a:r>
            <a:r>
              <a:rPr lang="en-US" sz="4400" b="1" dirty="0" smtClean="0"/>
              <a:t>“TEXTURE CLASSIFICATION”</a:t>
            </a:r>
            <a:endParaRPr lang="en-US" sz="4400" b="1" dirty="0"/>
          </a:p>
        </p:txBody>
      </p:sp>
      <p:sp>
        <p:nvSpPr>
          <p:cNvPr id="3" name="TextBox 2"/>
          <p:cNvSpPr txBox="1"/>
          <p:nvPr/>
        </p:nvSpPr>
        <p:spPr>
          <a:xfrm>
            <a:off x="355600" y="1945355"/>
            <a:ext cx="11430000" cy="7017306"/>
          </a:xfrm>
          <a:prstGeom prst="rect">
            <a:avLst/>
          </a:prstGeom>
          <a:noFill/>
        </p:spPr>
        <p:txBody>
          <a:bodyPr wrap="square" rtlCol="0">
            <a:spAutoFit/>
          </a:bodyPr>
          <a:lstStyle/>
          <a:p>
            <a:pPr marL="285750" indent="-285750" algn="just">
              <a:buFont typeface="Arial" panose="020B0604020202020204" pitchFamily="34" charset="0"/>
              <a:buChar char="•"/>
            </a:pPr>
            <a:r>
              <a:rPr lang="en-US" sz="3000" dirty="0"/>
              <a:t>Texture classification is itself a challenging task but when we talk about Pakistani culture then it is far more difficult due to extreme diversity.  Most of the proposed approaches </a:t>
            </a:r>
            <a:r>
              <a:rPr lang="en-US" sz="3000" dirty="0" smtClean="0"/>
              <a:t>learn </a:t>
            </a:r>
            <a:r>
              <a:rPr lang="en-US" sz="3000" b="1" dirty="0" smtClean="0"/>
              <a:t>texture semantic</a:t>
            </a:r>
            <a:r>
              <a:rPr lang="en-US" sz="3000" dirty="0" smtClean="0"/>
              <a:t> </a:t>
            </a:r>
            <a:r>
              <a:rPr lang="en-US" sz="3000" dirty="0"/>
              <a:t>by extracting low-level features from patch of an image. However, such approaches fail to take into consideration </a:t>
            </a:r>
            <a:r>
              <a:rPr lang="en-US" sz="3000" dirty="0" smtClean="0"/>
              <a:t>the </a:t>
            </a:r>
            <a:r>
              <a:rPr lang="en-US" sz="3000" b="1" dirty="0" smtClean="0"/>
              <a:t>semantic concepts</a:t>
            </a:r>
            <a:r>
              <a:rPr lang="en-US" sz="3000" dirty="0" smtClean="0"/>
              <a:t> </a:t>
            </a:r>
            <a:r>
              <a:rPr lang="en-US" sz="3000" dirty="0"/>
              <a:t>that occur in the images. In this </a:t>
            </a:r>
            <a:r>
              <a:rPr lang="en-US" sz="3000" dirty="0" smtClean="0"/>
              <a:t>project, </a:t>
            </a:r>
            <a:r>
              <a:rPr lang="en-US" sz="3000" dirty="0"/>
              <a:t>we focus on </a:t>
            </a:r>
            <a:r>
              <a:rPr lang="en-US" sz="3000" dirty="0" smtClean="0"/>
              <a:t>the </a:t>
            </a:r>
            <a:r>
              <a:rPr lang="en-US" sz="3000" b="1" dirty="0" smtClean="0"/>
              <a:t>high level semantic</a:t>
            </a:r>
            <a:r>
              <a:rPr lang="en-US" sz="3000" dirty="0" smtClean="0"/>
              <a:t> identification </a:t>
            </a:r>
            <a:r>
              <a:rPr lang="en-US" sz="3000" dirty="0"/>
              <a:t>at the region level</a:t>
            </a:r>
            <a:r>
              <a:rPr lang="en-US" sz="3000" dirty="0" smtClean="0"/>
              <a:t>.</a:t>
            </a:r>
          </a:p>
          <a:p>
            <a:pPr marL="285750" indent="-285750" algn="just">
              <a:buFont typeface="Arial" panose="020B0604020202020204" pitchFamily="34" charset="0"/>
              <a:buChar char="•"/>
            </a:pPr>
            <a:r>
              <a:rPr lang="en-US" sz="3000" dirty="0"/>
              <a:t> Previously, texture classification is done on the basis of some common classes like Stripes, checks, chevron, dots, plain, floral, ogee and abstract. But when we try to classify a Pakistani dresses into these classes we fail to do so because textures on Pakistani dresses is combination of these basic classes and a lot more and mostly cannot be classified in to one particular class. Let us imagine for a moment that we classify the data in these classes </a:t>
            </a:r>
            <a:r>
              <a:rPr lang="en-US" sz="3000" dirty="0" smtClean="0"/>
              <a:t>with success so what will be the output??. Look at the figure below.</a:t>
            </a:r>
            <a:endParaRPr lang="en-US" sz="3000" dirty="0"/>
          </a:p>
        </p:txBody>
      </p:sp>
    </p:spTree>
    <p:extLst>
      <p:ext uri="{BB962C8B-B14F-4D97-AF65-F5344CB8AC3E}">
        <p14:creationId xmlns:p14="http://schemas.microsoft.com/office/powerpoint/2010/main" val="67562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675" y="896165"/>
            <a:ext cx="1705611" cy="300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866" y="864746"/>
            <a:ext cx="1817868" cy="2997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322" y="879618"/>
            <a:ext cx="1899699" cy="30342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9609" y="864746"/>
            <a:ext cx="1905000" cy="30639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50514" y="864746"/>
            <a:ext cx="7994096" cy="39104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29"/>
          <p:cNvSpPr txBox="1"/>
          <p:nvPr/>
        </p:nvSpPr>
        <p:spPr>
          <a:xfrm>
            <a:off x="2650514" y="4056623"/>
            <a:ext cx="7328178" cy="43070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0"/>
              </a:spcAft>
            </a:pPr>
            <a:r>
              <a:rPr lang="en-US" b="1" dirty="0">
                <a:solidFill>
                  <a:schemeClr val="tx1"/>
                </a:solidFill>
                <a:effectLst/>
                <a:latin typeface="Times New Roman" panose="02020603050405020304" pitchFamily="18" charset="0"/>
                <a:ea typeface="Calibri" panose="020F0502020204030204" pitchFamily="34" charset="0"/>
              </a:rPr>
              <a:t>Query Image(floral)                                   </a:t>
            </a:r>
            <a:r>
              <a:rPr lang="en-US" b="1" dirty="0" smtClean="0">
                <a:solidFill>
                  <a:schemeClr val="tx1"/>
                </a:solidFill>
                <a:effectLst/>
                <a:latin typeface="Times New Roman" panose="02020603050405020304" pitchFamily="18" charset="0"/>
                <a:ea typeface="Calibri" panose="020F0502020204030204" pitchFamily="34" charset="0"/>
              </a:rPr>
              <a:t>expected </a:t>
            </a:r>
            <a:r>
              <a:rPr lang="en-US" b="1" dirty="0">
                <a:solidFill>
                  <a:schemeClr val="tx1"/>
                </a:solidFill>
                <a:effectLst/>
                <a:latin typeface="Times New Roman" panose="02020603050405020304" pitchFamily="18" charset="0"/>
                <a:ea typeface="Calibri" panose="020F0502020204030204" pitchFamily="34" charset="0"/>
              </a:rPr>
              <a:t>results (</a:t>
            </a:r>
            <a:r>
              <a:rPr lang="en-US" b="1" dirty="0" smtClean="0">
                <a:solidFill>
                  <a:schemeClr val="tx1"/>
                </a:solidFill>
                <a:effectLst/>
                <a:latin typeface="Times New Roman" panose="02020603050405020304" pitchFamily="18" charset="0"/>
                <a:ea typeface="Calibri" panose="020F0502020204030204" pitchFamily="34" charset="0"/>
              </a:rPr>
              <a:t>floral)</a:t>
            </a:r>
            <a:endParaRPr lang="en-US" b="1" dirty="0">
              <a:solidFill>
                <a:schemeClr val="tx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400" b="1" dirty="0">
                <a:effectLst/>
                <a:latin typeface="Times New Roman" panose="02020603050405020304" pitchFamily="18" charset="0"/>
                <a:ea typeface="Times New Roman" panose="02020603050405020304" pitchFamily="18" charset="0"/>
              </a:rPr>
              <a:t> </a:t>
            </a:r>
          </a:p>
          <a:p>
            <a:pPr marL="0" marR="0" algn="just">
              <a:lnSpc>
                <a:spcPct val="150000"/>
              </a:lnSpc>
              <a:spcBef>
                <a:spcPts val="0"/>
              </a:spcBef>
              <a:spcAft>
                <a:spcPts val="0"/>
              </a:spcAft>
            </a:pPr>
            <a:r>
              <a:rPr lang="en-US" sz="1400" b="1" dirty="0">
                <a:effectLst/>
                <a:latin typeface="Times New Roman" panose="02020603050405020304" pitchFamily="18" charset="0"/>
                <a:ea typeface="Times New Roman" panose="02020603050405020304" pitchFamily="18" charset="0"/>
              </a:rPr>
              <a:t> </a:t>
            </a:r>
          </a:p>
        </p:txBody>
      </p:sp>
      <p:sp>
        <p:nvSpPr>
          <p:cNvPr id="9" name="TextBox 8"/>
          <p:cNvSpPr txBox="1"/>
          <p:nvPr/>
        </p:nvSpPr>
        <p:spPr>
          <a:xfrm>
            <a:off x="453505" y="5327121"/>
            <a:ext cx="11506200"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If you focused on the expected results they are floral but doesn’t look similar.  Why</a:t>
            </a:r>
            <a:r>
              <a:rPr lang="en-US" sz="2400" dirty="0" smtClean="0"/>
              <a:t>???. The </a:t>
            </a:r>
            <a:r>
              <a:rPr lang="en-US" sz="2400" dirty="0"/>
              <a:t>information extracted from query image was not sufficient to get satisfactory results or only classify something as floral, abstract, ogee is </a:t>
            </a:r>
            <a:r>
              <a:rPr lang="en-US" sz="2400" dirty="0" smtClean="0"/>
              <a:t>not sufficient. </a:t>
            </a:r>
          </a:p>
          <a:p>
            <a:pPr marL="285750" indent="-285750" algn="just">
              <a:buFont typeface="Arial" panose="020B0604020202020204" pitchFamily="34" charset="0"/>
              <a:buChar char="•"/>
            </a:pPr>
            <a:r>
              <a:rPr lang="en-US" sz="2400" dirty="0" smtClean="0"/>
              <a:t> </a:t>
            </a:r>
            <a:r>
              <a:rPr lang="en-US" sz="2400" dirty="0"/>
              <a:t>So, we decided to tackle a problem </a:t>
            </a:r>
            <a:r>
              <a:rPr lang="en-US" sz="2400" dirty="0" smtClean="0"/>
              <a:t>in a different way. </a:t>
            </a:r>
            <a:r>
              <a:rPr lang="en-US" sz="2400" dirty="0"/>
              <a:t>Most of the time we did not demand some specific texture on a dress but where the texture is, what layout texture follow attract us</a:t>
            </a:r>
            <a:r>
              <a:rPr lang="en-US" sz="2400" dirty="0" smtClean="0"/>
              <a:t>.</a:t>
            </a:r>
          </a:p>
          <a:p>
            <a:pPr marL="285750" indent="-285750" algn="just">
              <a:buFont typeface="Arial" panose="020B0604020202020204" pitchFamily="34" charset="0"/>
              <a:buChar char="•"/>
            </a:pPr>
            <a:r>
              <a:rPr lang="en-US" sz="2400" dirty="0"/>
              <a:t> So their comes the idea of solving a problem to user point of view and classify on the basis of “Alignment of texture OR Texture composition” regardless of what texture is ,it should be where texture is. Here we justify our </a:t>
            </a:r>
            <a:r>
              <a:rPr lang="en-US" sz="2400" dirty="0" smtClean="0"/>
              <a:t>methodology.</a:t>
            </a:r>
          </a:p>
        </p:txBody>
      </p:sp>
    </p:spTree>
    <p:extLst>
      <p:ext uri="{BB962C8B-B14F-4D97-AF65-F5344CB8AC3E}">
        <p14:creationId xmlns:p14="http://schemas.microsoft.com/office/powerpoint/2010/main" val="1934997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133" y="1032933"/>
            <a:ext cx="11734800" cy="3231654"/>
          </a:xfrm>
          <a:prstGeom prst="rect">
            <a:avLst/>
          </a:prstGeom>
          <a:noFill/>
        </p:spPr>
        <p:txBody>
          <a:bodyPr wrap="square" rtlCol="0">
            <a:spAutoFit/>
          </a:bodyPr>
          <a:lstStyle/>
          <a:p>
            <a:pPr algn="just"/>
            <a:r>
              <a:rPr lang="en-US" sz="2400" dirty="0" smtClean="0"/>
              <a:t>with </a:t>
            </a:r>
            <a:r>
              <a:rPr lang="en-US" sz="2400" dirty="0"/>
              <a:t>some examples: </a:t>
            </a:r>
          </a:p>
          <a:p>
            <a:pPr marL="342900" indent="-342900" algn="just">
              <a:buFont typeface="+mj-lt"/>
              <a:buAutoNum type="arabicPeriod"/>
            </a:pPr>
            <a:r>
              <a:rPr lang="en-US" sz="2400" dirty="0" smtClean="0"/>
              <a:t>Look </a:t>
            </a:r>
            <a:r>
              <a:rPr lang="en-US" sz="2400" dirty="0"/>
              <a:t>at </a:t>
            </a:r>
            <a:r>
              <a:rPr lang="en-US" sz="2400" dirty="0" smtClean="0"/>
              <a:t>the figure below, </a:t>
            </a:r>
            <a:r>
              <a:rPr lang="en-US" sz="2400" dirty="0"/>
              <a:t>if we classify these images on the basis of local features they all are different and fall in different classes but if we look at them as pattern they follow they all fall under same class. Some of them are floral texture, some are geometrical and some are abstract. But all of them look visually similar due to the pattern they follow which we named as “BRICKS</a:t>
            </a:r>
            <a:r>
              <a:rPr lang="en-US" sz="2400" dirty="0" smtClean="0"/>
              <a:t>”.  </a:t>
            </a:r>
          </a:p>
          <a:p>
            <a:r>
              <a:rPr lang="en-US" sz="2400" dirty="0" smtClean="0"/>
              <a:t>  </a:t>
            </a:r>
          </a:p>
          <a:p>
            <a:pPr marL="285750" indent="-285750">
              <a:buFont typeface="Arial" panose="020B0604020202020204" pitchFamily="34" charset="0"/>
              <a:buChar char="•"/>
            </a:pPr>
            <a:endParaRPr lang="en-US" dirty="0"/>
          </a:p>
          <a:p>
            <a:endParaRPr lang="en-US" dirty="0"/>
          </a:p>
        </p:txBody>
      </p:sp>
      <p:sp>
        <p:nvSpPr>
          <p:cNvPr id="6" name="Rectangle 5"/>
          <p:cNvSpPr/>
          <p:nvPr/>
        </p:nvSpPr>
        <p:spPr>
          <a:xfrm>
            <a:off x="2844800" y="3648503"/>
            <a:ext cx="7162800" cy="257185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864394" y="3661302"/>
            <a:ext cx="1275806" cy="2546252"/>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159794" y="3670826"/>
            <a:ext cx="1275806" cy="2536728"/>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5420496" y="3661302"/>
            <a:ext cx="1173208" cy="2546252"/>
          </a:xfrm>
          <a:prstGeom prst="rect">
            <a:avLst/>
          </a:prstGeom>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6593703" y="3661302"/>
            <a:ext cx="1155383" cy="2559052"/>
          </a:xfrm>
          <a:prstGeom prst="rect">
            <a:avLst/>
          </a:prstGeom>
        </p:spPr>
      </p:pic>
      <p:pic>
        <p:nvPicPr>
          <p:cNvPr id="11" name="Picture 10"/>
          <p:cNvPicPr/>
          <p:nvPr/>
        </p:nvPicPr>
        <p:blipFill>
          <a:blip r:embed="rId6" cstate="print">
            <a:extLst>
              <a:ext uri="{28A0092B-C50C-407E-A947-70E740481C1C}">
                <a14:useLocalDpi xmlns:a14="http://schemas.microsoft.com/office/drawing/2010/main" val="0"/>
              </a:ext>
            </a:extLst>
          </a:blip>
          <a:stretch>
            <a:fillRect/>
          </a:stretch>
        </p:blipFill>
        <p:spPr>
          <a:xfrm>
            <a:off x="7766912" y="3661302"/>
            <a:ext cx="1173888" cy="2546252"/>
          </a:xfrm>
          <a:prstGeom prst="rect">
            <a:avLst/>
          </a:prstGeom>
        </p:spPr>
      </p:pic>
      <p:pic>
        <p:nvPicPr>
          <p:cNvPr id="12" name="Picture 11"/>
          <p:cNvPicPr/>
          <p:nvPr/>
        </p:nvPicPr>
        <p:blipFill>
          <a:blip r:embed="rId7" cstate="print">
            <a:extLst>
              <a:ext uri="{28A0092B-C50C-407E-A947-70E740481C1C}">
                <a14:useLocalDpi xmlns:a14="http://schemas.microsoft.com/office/drawing/2010/main" val="0"/>
              </a:ext>
            </a:extLst>
          </a:blip>
          <a:stretch>
            <a:fillRect/>
          </a:stretch>
        </p:blipFill>
        <p:spPr>
          <a:xfrm>
            <a:off x="8940800" y="3661302"/>
            <a:ext cx="1048975" cy="2546252"/>
          </a:xfrm>
          <a:prstGeom prst="rect">
            <a:avLst/>
          </a:prstGeom>
        </p:spPr>
      </p:pic>
      <p:sp>
        <p:nvSpPr>
          <p:cNvPr id="13" name="Rectangle 12"/>
          <p:cNvSpPr/>
          <p:nvPr/>
        </p:nvSpPr>
        <p:spPr>
          <a:xfrm>
            <a:off x="347133" y="6880157"/>
            <a:ext cx="11582400" cy="1200329"/>
          </a:xfrm>
          <a:prstGeom prst="rect">
            <a:avLst/>
          </a:prstGeom>
        </p:spPr>
        <p:txBody>
          <a:bodyPr wrap="square">
            <a:spAutoFit/>
          </a:bodyPr>
          <a:lstStyle/>
          <a:p>
            <a:pPr marL="342900" indent="-342900" algn="just">
              <a:buAutoNum type="arabicPeriod" startAt="2"/>
            </a:pPr>
            <a:r>
              <a:rPr lang="en-US" sz="2400" dirty="0" smtClean="0">
                <a:latin typeface="Times New Roman" panose="02020603050405020304" pitchFamily="18" charset="0"/>
                <a:ea typeface="Times New Roman" panose="02020603050405020304" pitchFamily="18" charset="0"/>
              </a:rPr>
              <a:t>Now observe figure bellow , Many of us like tiny texture prints fill the whole shirt or sometimes we call it as </a:t>
            </a:r>
            <a:r>
              <a:rPr lang="en-US" sz="2400" b="1" dirty="0" smtClean="0">
                <a:latin typeface="Times New Roman" panose="02020603050405020304" pitchFamily="18" charset="0"/>
                <a:ea typeface="Times New Roman" panose="02020603050405020304" pitchFamily="18" charset="0"/>
              </a:rPr>
              <a:t>“Fully textured dress”. </a:t>
            </a:r>
            <a:r>
              <a:rPr lang="en-US" sz="2400" dirty="0" smtClean="0">
                <a:latin typeface="Times New Roman" panose="02020603050405020304" pitchFamily="18" charset="0"/>
                <a:ea typeface="Times New Roman" panose="02020603050405020304" pitchFamily="18" charset="0"/>
              </a:rPr>
              <a:t>Here the thin texture repeat itself without any gap on whole piece of cloth regardless of what local texture it is.</a:t>
            </a:r>
            <a:endParaRPr lang="en-US" sz="2400" dirty="0"/>
          </a:p>
        </p:txBody>
      </p:sp>
    </p:spTree>
    <p:extLst>
      <p:ext uri="{BB962C8B-B14F-4D97-AF65-F5344CB8AC3E}">
        <p14:creationId xmlns:p14="http://schemas.microsoft.com/office/powerpoint/2010/main" val="63654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00867" y="1498600"/>
            <a:ext cx="7313749" cy="309403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696809" y="1529578"/>
            <a:ext cx="1768564" cy="3105785"/>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4498507" y="1544860"/>
            <a:ext cx="1905045" cy="3088323"/>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6394798" y="1521730"/>
            <a:ext cx="1887538" cy="3088323"/>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8282336" y="1521730"/>
            <a:ext cx="1732280" cy="3082290"/>
          </a:xfrm>
          <a:prstGeom prst="rect">
            <a:avLst/>
          </a:prstGeom>
        </p:spPr>
      </p:pic>
      <p:sp>
        <p:nvSpPr>
          <p:cNvPr id="12" name="Rectangle 11"/>
          <p:cNvSpPr/>
          <p:nvPr/>
        </p:nvSpPr>
        <p:spPr>
          <a:xfrm>
            <a:off x="457200" y="5717627"/>
            <a:ext cx="11582400" cy="1569660"/>
          </a:xfrm>
          <a:prstGeom prst="rect">
            <a:avLst/>
          </a:prstGeom>
        </p:spPr>
        <p:txBody>
          <a:bodyPr wrap="square">
            <a:spAutoFit/>
          </a:bodyPr>
          <a:lstStyle/>
          <a:p>
            <a:pPr marL="342900" indent="-342900" algn="just">
              <a:buAutoNum type="arabicPeriod" startAt="3"/>
            </a:pPr>
            <a:r>
              <a:rPr lang="en-US" sz="2400" dirty="0" smtClean="0">
                <a:latin typeface="Times New Roman" panose="02020603050405020304" pitchFamily="18" charset="0"/>
                <a:ea typeface="Times New Roman" panose="02020603050405020304" pitchFamily="18" charset="0"/>
              </a:rPr>
              <a:t>Mostly short height females searching for a textures either on top or bottom so that it can be cut from one side to properly. Look at figure below. All these images are locally vary different but semantically they are similar. This type of dresses were typecast as “</a:t>
            </a:r>
            <a:r>
              <a:rPr lang="en-US" sz="2400" b="1" dirty="0" smtClean="0">
                <a:latin typeface="Times New Roman" panose="02020603050405020304" pitchFamily="18" charset="0"/>
                <a:ea typeface="Times New Roman" panose="02020603050405020304" pitchFamily="18" charset="0"/>
              </a:rPr>
              <a:t>bottom only textured</a:t>
            </a:r>
            <a:r>
              <a:rPr lang="en-US" sz="2400" dirty="0" smtClean="0">
                <a:latin typeface="Times New Roman" panose="02020603050405020304" pitchFamily="18" charset="0"/>
                <a:ea typeface="Times New Roman" panose="02020603050405020304" pitchFamily="18" charset="0"/>
              </a:rPr>
              <a:t>” and “</a:t>
            </a:r>
            <a:r>
              <a:rPr lang="en-US" sz="2400" b="1" dirty="0" smtClean="0">
                <a:latin typeface="Times New Roman" panose="02020603050405020304" pitchFamily="18" charset="0"/>
                <a:ea typeface="Times New Roman" panose="02020603050405020304" pitchFamily="18" charset="0"/>
              </a:rPr>
              <a:t>top only textured</a:t>
            </a:r>
            <a:r>
              <a:rPr lang="en-US" sz="2400" dirty="0" smtClean="0">
                <a:latin typeface="Times New Roman" panose="02020603050405020304" pitchFamily="18" charset="0"/>
                <a:ea typeface="Times New Roman" panose="02020603050405020304" pitchFamily="18" charset="0"/>
              </a:rPr>
              <a:t>”.</a:t>
            </a:r>
            <a:endParaRPr lang="en-US" sz="2400" dirty="0"/>
          </a:p>
        </p:txBody>
      </p:sp>
    </p:spTree>
    <p:extLst>
      <p:ext uri="{BB962C8B-B14F-4D97-AF65-F5344CB8AC3E}">
        <p14:creationId xmlns:p14="http://schemas.microsoft.com/office/powerpoint/2010/main" val="249944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5000" y="1320800"/>
            <a:ext cx="11734800" cy="32004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42157" y="1485899"/>
            <a:ext cx="1884362" cy="274320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854680" y="1509076"/>
            <a:ext cx="1644650" cy="2728913"/>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4667448" y="1509076"/>
            <a:ext cx="1652588" cy="2707322"/>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6502400" y="1485899"/>
            <a:ext cx="1760538" cy="2720022"/>
          </a:xfrm>
          <a:prstGeom prst="rect">
            <a:avLst/>
          </a:prstGeom>
        </p:spPr>
      </p:pic>
      <p:pic>
        <p:nvPicPr>
          <p:cNvPr id="10" name="Picture 9"/>
          <p:cNvPicPr/>
          <p:nvPr/>
        </p:nvPicPr>
        <p:blipFill>
          <a:blip r:embed="rId6">
            <a:extLst>
              <a:ext uri="{28A0092B-C50C-407E-A947-70E740481C1C}">
                <a14:useLocalDpi xmlns:a14="http://schemas.microsoft.com/office/drawing/2010/main" val="0"/>
              </a:ext>
            </a:extLst>
          </a:blip>
          <a:stretch>
            <a:fillRect/>
          </a:stretch>
        </p:blipFill>
        <p:spPr>
          <a:xfrm>
            <a:off x="8395252" y="1498599"/>
            <a:ext cx="1649889" cy="2743199"/>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0165794" y="1473199"/>
            <a:ext cx="1752600" cy="2743199"/>
          </a:xfrm>
          <a:prstGeom prst="rect">
            <a:avLst/>
          </a:prstGeom>
        </p:spPr>
      </p:pic>
      <p:sp>
        <p:nvSpPr>
          <p:cNvPr id="12" name="Rectangle 11"/>
          <p:cNvSpPr/>
          <p:nvPr/>
        </p:nvSpPr>
        <p:spPr>
          <a:xfrm>
            <a:off x="452636" y="5037667"/>
            <a:ext cx="11734800" cy="3970318"/>
          </a:xfrm>
          <a:prstGeom prst="rect">
            <a:avLst/>
          </a:prstGeom>
        </p:spPr>
        <p:txBody>
          <a:bodyPr wrap="square">
            <a:spAutoFit/>
          </a:bodyPr>
          <a:lstStyle/>
          <a:p>
            <a:pPr marL="342900" indent="-342900" algn="just">
              <a:lnSpc>
                <a:spcPct val="150000"/>
              </a:lnSpc>
              <a:buAutoNum type="arabicPeriod" startAt="4"/>
            </a:pPr>
            <a:r>
              <a:rPr lang="en-US" sz="2400" dirty="0" smtClean="0">
                <a:latin typeface="Times New Roman" panose="02020603050405020304" pitchFamily="18" charset="0"/>
                <a:ea typeface="Times New Roman" panose="02020603050405020304" pitchFamily="18" charset="0"/>
              </a:rPr>
              <a:t>Nowadays  arrangement of texture in a bunch on any side of a shirt is also very popular among people. Dresses in figure below are some examples of texture in bunch which look so elegant and people may search for this type of textured dresses. These type of dresses are further divided into three categories. Figure 18 shows texture on one side of neck and the opposite side of bottom which is named as </a:t>
            </a:r>
            <a:r>
              <a:rPr lang="en-US" sz="2400" b="1" dirty="0" smtClean="0">
                <a:latin typeface="Times New Roman" panose="02020603050405020304" pitchFamily="18" charset="0"/>
                <a:ea typeface="Times New Roman" panose="02020603050405020304" pitchFamily="18" charset="0"/>
              </a:rPr>
              <a:t>“cross textured”, </a:t>
            </a:r>
            <a:r>
              <a:rPr lang="en-US" sz="2400" dirty="0" smtClean="0">
                <a:latin typeface="Times New Roman" panose="02020603050405020304" pitchFamily="18" charset="0"/>
                <a:ea typeface="Times New Roman" panose="02020603050405020304" pitchFamily="18" charset="0"/>
              </a:rPr>
              <a:t>Figure 19 shows texture on only one side of shirt named as </a:t>
            </a:r>
            <a:r>
              <a:rPr lang="en-US" sz="2400" b="1" dirty="0" smtClean="0">
                <a:latin typeface="Times New Roman" panose="02020603050405020304" pitchFamily="18" charset="0"/>
                <a:ea typeface="Times New Roman" panose="02020603050405020304" pitchFamily="18" charset="0"/>
              </a:rPr>
              <a:t>“one sided texture</a:t>
            </a:r>
            <a:r>
              <a:rPr lang="en-US" sz="2400" dirty="0" smtClean="0">
                <a:solidFill>
                  <a:srgbClr val="548DD4"/>
                </a:solidFill>
                <a:latin typeface="Times New Roman" panose="02020603050405020304" pitchFamily="18" charset="0"/>
                <a:ea typeface="Times New Roman" panose="02020603050405020304" pitchFamily="18" charset="0"/>
              </a:rPr>
              <a:t>”</a:t>
            </a:r>
            <a:r>
              <a:rPr lang="en-US" sz="2400" b="1" dirty="0" smtClean="0">
                <a:solidFill>
                  <a:srgbClr val="1F4E79"/>
                </a:solidFill>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 figure 20 shows the textures on both sides of shirt which is named as </a:t>
            </a:r>
            <a:r>
              <a:rPr lang="en-US" sz="2400" b="1" dirty="0" smtClean="0">
                <a:latin typeface="Times New Roman" panose="02020603050405020304" pitchFamily="18" charset="0"/>
                <a:ea typeface="Times New Roman" panose="02020603050405020304" pitchFamily="18" charset="0"/>
              </a:rPr>
              <a:t>“both sided texture”.</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44039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934" y="2150533"/>
            <a:ext cx="1841500" cy="2536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084" y="2121560"/>
            <a:ext cx="1879600" cy="2561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334" y="2137831"/>
            <a:ext cx="1993900" cy="255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5134" y="2150533"/>
            <a:ext cx="1778000" cy="25741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5134" y="12964583"/>
            <a:ext cx="83820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5134" y="14974358"/>
            <a:ext cx="923925" cy="20288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4534" y="2112434"/>
            <a:ext cx="7848600" cy="257968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8"/>
          <p:cNvSpPr>
            <a:spLocks noChangeArrowheads="1"/>
          </p:cNvSpPr>
          <p:nvPr/>
        </p:nvSpPr>
        <p:spPr bwMode="auto">
          <a:xfrm>
            <a:off x="5394517" y="4664894"/>
            <a:ext cx="15384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smtClean="0"/>
              <a:t>Cross textured</a:t>
            </a:r>
            <a:endParaRPr lang="en-US" dirty="0"/>
          </a:p>
        </p:txBody>
      </p:sp>
      <p:sp>
        <p:nvSpPr>
          <p:cNvPr id="13" name="Rectangle 9"/>
          <p:cNvSpPr>
            <a:spLocks noChangeArrowheads="1"/>
          </p:cNvSpPr>
          <p:nvPr/>
        </p:nvSpPr>
        <p:spPr bwMode="auto">
          <a:xfrm>
            <a:off x="2125134" y="48492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0021" y="5036607"/>
            <a:ext cx="1871664" cy="263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4534" y="5036607"/>
            <a:ext cx="1866900" cy="2632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0534" y="5034226"/>
            <a:ext cx="1752600" cy="26344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430434" y="5036607"/>
            <a:ext cx="1955800" cy="263207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5"/>
          <p:cNvSpPr>
            <a:spLocks noChangeArrowheads="1"/>
          </p:cNvSpPr>
          <p:nvPr/>
        </p:nvSpPr>
        <p:spPr bwMode="auto">
          <a:xfrm>
            <a:off x="372534" y="17441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6"/>
          <p:cNvSpPr>
            <a:spLocks noChangeArrowheads="1"/>
          </p:cNvSpPr>
          <p:nvPr/>
        </p:nvSpPr>
        <p:spPr bwMode="auto">
          <a:xfrm>
            <a:off x="372534" y="42301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17"/>
          <p:cNvSpPr>
            <a:spLocks noChangeArrowheads="1"/>
          </p:cNvSpPr>
          <p:nvPr/>
        </p:nvSpPr>
        <p:spPr bwMode="auto">
          <a:xfrm>
            <a:off x="372534" y="62589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2" name="Rectangle 18"/>
          <p:cNvSpPr>
            <a:spLocks noChangeArrowheads="1"/>
          </p:cNvSpPr>
          <p:nvPr/>
        </p:nvSpPr>
        <p:spPr bwMode="auto">
          <a:xfrm>
            <a:off x="372534" y="82878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3" name="Rectangle 19"/>
          <p:cNvSpPr>
            <a:spLocks noChangeArrowheads="1"/>
          </p:cNvSpPr>
          <p:nvPr/>
        </p:nvSpPr>
        <p:spPr bwMode="auto">
          <a:xfrm>
            <a:off x="372534" y="103166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23"/>
          <p:cNvSpPr/>
          <p:nvPr/>
        </p:nvSpPr>
        <p:spPr>
          <a:xfrm>
            <a:off x="2404534" y="5034226"/>
            <a:ext cx="7848600" cy="26344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8"/>
          <p:cNvSpPr>
            <a:spLocks noChangeArrowheads="1"/>
          </p:cNvSpPr>
          <p:nvPr/>
        </p:nvSpPr>
        <p:spPr bwMode="auto">
          <a:xfrm>
            <a:off x="5464708" y="7740676"/>
            <a:ext cx="18928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smtClean="0"/>
              <a:t>One Sided Texture</a:t>
            </a:r>
            <a:endParaRPr lang="en-US" dirty="0"/>
          </a:p>
        </p:txBody>
      </p:sp>
    </p:spTree>
    <p:extLst>
      <p:ext uri="{BB962C8B-B14F-4D97-AF65-F5344CB8AC3E}">
        <p14:creationId xmlns:p14="http://schemas.microsoft.com/office/powerpoint/2010/main" val="329987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5"/>
          <p:cNvPicPr>
            <a:picLocks noChangeAspect="1" noChangeArrowheads="1"/>
          </p:cNvPicPr>
          <p:nvPr/>
        </p:nvPicPr>
        <p:blipFill>
          <a:blip r:embed="rId2">
            <a:extLst>
              <a:ext uri="{28A0092B-C50C-407E-A947-70E740481C1C}">
                <a14:useLocalDpi xmlns:a14="http://schemas.microsoft.com/office/drawing/2010/main" val="0"/>
              </a:ext>
            </a:extLst>
          </a:blip>
          <a:srcRect b="3584"/>
          <a:stretch>
            <a:fillRect/>
          </a:stretch>
        </p:blipFill>
        <p:spPr bwMode="auto">
          <a:xfrm>
            <a:off x="2531904" y="1332683"/>
            <a:ext cx="2065970" cy="3445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74" y="1320173"/>
            <a:ext cx="1934747" cy="3449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371" y="1320228"/>
            <a:ext cx="2087873" cy="34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449" y="1332683"/>
            <a:ext cx="1978558" cy="34496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594996" y="1317370"/>
            <a:ext cx="7704666" cy="346071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8"/>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10658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p:cNvSpPr/>
          <p:nvPr/>
        </p:nvSpPr>
        <p:spPr>
          <a:xfrm>
            <a:off x="5114481" y="4780947"/>
            <a:ext cx="1963037" cy="507831"/>
          </a:xfrm>
          <a:prstGeom prst="rect">
            <a:avLst/>
          </a:prstGeom>
        </p:spPr>
        <p:txBody>
          <a:bodyPr wrap="none">
            <a:spAutoFit/>
          </a:bodyPr>
          <a:lstStyle/>
          <a:p>
            <a:pPr algn="ctr">
              <a:lnSpc>
                <a:spcPct val="150000"/>
              </a:lnSpc>
              <a:spcBef>
                <a:spcPts val="600"/>
              </a:spcBef>
              <a:spcAft>
                <a:spcPts val="600"/>
              </a:spcAft>
            </a:pPr>
            <a:r>
              <a:rPr lang="en-US" b="1" dirty="0" smtClean="0">
                <a:latin typeface="Times New Roman" panose="02020603050405020304" pitchFamily="18" charset="0"/>
                <a:ea typeface="Times New Roman" panose="02020603050405020304" pitchFamily="18" charset="0"/>
              </a:rPr>
              <a:t>both </a:t>
            </a:r>
            <a:r>
              <a:rPr lang="en-US" b="1" dirty="0">
                <a:latin typeface="Times New Roman" panose="02020603050405020304" pitchFamily="18" charset="0"/>
                <a:ea typeface="Times New Roman" panose="02020603050405020304" pitchFamily="18" charset="0"/>
              </a:rPr>
              <a:t>sided </a:t>
            </a:r>
            <a:r>
              <a:rPr lang="en-US" b="1" dirty="0" smtClean="0">
                <a:latin typeface="Times New Roman" panose="02020603050405020304" pitchFamily="18" charset="0"/>
                <a:ea typeface="Times New Roman" panose="02020603050405020304" pitchFamily="18" charset="0"/>
              </a:rPr>
              <a:t>texture</a:t>
            </a:r>
            <a:endParaRPr lang="en-US" b="1" dirty="0">
              <a:effectLst/>
              <a:latin typeface="Times New Roman" panose="02020603050405020304" pitchFamily="18" charset="0"/>
              <a:ea typeface="Times New Roman" panose="02020603050405020304" pitchFamily="18" charset="0"/>
            </a:endParaRPr>
          </a:p>
        </p:txBody>
      </p:sp>
      <p:sp>
        <p:nvSpPr>
          <p:cNvPr id="15" name="Rectangle 14"/>
          <p:cNvSpPr/>
          <p:nvPr/>
        </p:nvSpPr>
        <p:spPr>
          <a:xfrm>
            <a:off x="433971" y="6034634"/>
            <a:ext cx="11734800" cy="1938992"/>
          </a:xfrm>
          <a:prstGeom prst="rect">
            <a:avLst/>
          </a:prstGeom>
        </p:spPr>
        <p:txBody>
          <a:bodyPr wrap="square">
            <a:spAutoFit/>
          </a:bodyPr>
          <a:lstStyle/>
          <a:p>
            <a:pPr marL="342900" indent="-342900" algn="just">
              <a:buAutoNum type="arabicPeriod" startAt="5"/>
            </a:pPr>
            <a:r>
              <a:rPr lang="en-US" sz="2400" dirty="0" smtClean="0">
                <a:latin typeface="Times New Roman" panose="02020603050405020304" pitchFamily="18" charset="0"/>
                <a:ea typeface="Times New Roman" panose="02020603050405020304" pitchFamily="18" charset="0"/>
              </a:rPr>
              <a:t>Panel </a:t>
            </a:r>
            <a:r>
              <a:rPr lang="en-US" sz="2400" dirty="0">
                <a:latin typeface="Times New Roman" panose="02020603050405020304" pitchFamily="18" charset="0"/>
                <a:ea typeface="Times New Roman" panose="02020603050405020304" pitchFamily="18" charset="0"/>
              </a:rPr>
              <a:t>shirt styles are very common nowadays in which the texture is divided in three or four panels. This type of </a:t>
            </a:r>
            <a:r>
              <a:rPr lang="en-US" sz="2400" dirty="0" smtClean="0">
                <a:latin typeface="Times New Roman" panose="02020603050405020304" pitchFamily="18" charset="0"/>
                <a:ea typeface="Times New Roman" panose="02020603050405020304" pitchFamily="18" charset="0"/>
              </a:rPr>
              <a:t>dresses</a:t>
            </a:r>
            <a:r>
              <a:rPr lang="en-US" sz="2400" dirty="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have </a:t>
            </a:r>
            <a:r>
              <a:rPr lang="en-US" sz="2400" dirty="0">
                <a:latin typeface="Times New Roman" panose="02020603050405020304" pitchFamily="18" charset="0"/>
                <a:ea typeface="Times New Roman" panose="02020603050405020304" pitchFamily="18" charset="0"/>
              </a:rPr>
              <a:t>extremely large variety in textures and </a:t>
            </a:r>
            <a:r>
              <a:rPr lang="en-US" sz="2400" dirty="0" smtClean="0">
                <a:latin typeface="Times New Roman" panose="02020603050405020304" pitchFamily="18" charset="0"/>
                <a:ea typeface="Times New Roman" panose="02020603050405020304" pitchFamily="18" charset="0"/>
              </a:rPr>
              <a:t>to </a:t>
            </a:r>
            <a:r>
              <a:rPr lang="en-US" sz="2400" dirty="0" smtClean="0"/>
              <a:t>differentiate </a:t>
            </a:r>
            <a:r>
              <a:rPr lang="en-US" sz="2400" dirty="0"/>
              <a:t>them and classifying them on the basis of local feature is </a:t>
            </a:r>
            <a:r>
              <a:rPr lang="en-US" sz="2400" dirty="0" smtClean="0"/>
              <a:t>not possible</a:t>
            </a:r>
            <a:r>
              <a:rPr lang="en-US" sz="2400" dirty="0"/>
              <a:t>. On the other hand, they look similar due to three or four panels </a:t>
            </a:r>
            <a:r>
              <a:rPr lang="en-US" sz="2400" dirty="0" smtClean="0"/>
              <a:t>of textures. Hence </a:t>
            </a:r>
            <a:r>
              <a:rPr lang="en-US" sz="2400" dirty="0"/>
              <a:t>these type of </a:t>
            </a:r>
            <a:r>
              <a:rPr lang="en-US" sz="2400" dirty="0" smtClean="0"/>
              <a:t>dresses </a:t>
            </a:r>
            <a:r>
              <a:rPr lang="en-US" sz="2400" dirty="0"/>
              <a:t>were categorize as “Panel</a:t>
            </a:r>
            <a:r>
              <a:rPr lang="en-US" sz="2400" dirty="0" smtClean="0"/>
              <a:t>”.</a:t>
            </a:r>
            <a:r>
              <a:rPr lang="en-US" sz="2400" dirty="0"/>
              <a:t> </a:t>
            </a:r>
            <a:r>
              <a:rPr lang="en-US" sz="2400" dirty="0" smtClean="0"/>
              <a:t>Figure below </a:t>
            </a:r>
            <a:r>
              <a:rPr lang="en-US" sz="2400" dirty="0"/>
              <a:t>show some sample images of class </a:t>
            </a:r>
            <a:r>
              <a:rPr lang="en-US" sz="2400" dirty="0" smtClean="0"/>
              <a:t>panel.</a:t>
            </a:r>
            <a:endParaRPr lang="en-US" sz="2400" dirty="0"/>
          </a:p>
        </p:txBody>
      </p:sp>
    </p:spTree>
    <p:extLst>
      <p:ext uri="{BB962C8B-B14F-4D97-AF65-F5344CB8AC3E}">
        <p14:creationId xmlns:p14="http://schemas.microsoft.com/office/powerpoint/2010/main" val="251846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p:cNvPicPr>
            <a:picLocks noChangeAspect="1" noChangeArrowheads="1"/>
          </p:cNvPicPr>
          <p:nvPr/>
        </p:nvPicPr>
        <p:blipFill>
          <a:blip r:embed="rId2">
            <a:extLst>
              <a:ext uri="{28A0092B-C50C-407E-A947-70E740481C1C}">
                <a14:useLocalDpi xmlns:a14="http://schemas.microsoft.com/office/drawing/2010/main" val="0"/>
              </a:ext>
            </a:extLst>
          </a:blip>
          <a:srcRect l="3447" t="1614" r="3477" b="1607"/>
          <a:stretch>
            <a:fillRect/>
          </a:stretch>
        </p:blipFill>
        <p:spPr bwMode="auto">
          <a:xfrm>
            <a:off x="4391552" y="1102186"/>
            <a:ext cx="2196881" cy="3523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908" y="1118897"/>
            <a:ext cx="2192901" cy="3556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443" y="1081909"/>
            <a:ext cx="2212800" cy="35440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987" y="1102186"/>
            <a:ext cx="2208821" cy="35237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a:spLocks noChangeArrowheads="1"/>
          </p:cNvSpPr>
          <p:nvPr/>
        </p:nvSpPr>
        <p:spPr bwMode="auto">
          <a:xfrm>
            <a:off x="5943705" y="4857084"/>
            <a:ext cx="12894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smtClean="0"/>
              <a:t>Panel shirts</a:t>
            </a:r>
            <a:endParaRPr lang="en-US" b="1" dirty="0"/>
          </a:p>
        </p:txBody>
      </p:sp>
      <p:sp>
        <p:nvSpPr>
          <p:cNvPr id="10" name="Rectangle 9"/>
          <p:cNvSpPr/>
          <p:nvPr/>
        </p:nvSpPr>
        <p:spPr>
          <a:xfrm>
            <a:off x="901701" y="5777933"/>
            <a:ext cx="11811000" cy="2956194"/>
          </a:xfrm>
          <a:prstGeom prst="rect">
            <a:avLst/>
          </a:prstGeom>
        </p:spPr>
        <p:txBody>
          <a:bodyPr wrap="square">
            <a:spAutoFit/>
          </a:bodyPr>
          <a:lstStyle/>
          <a:p>
            <a:pPr algn="just">
              <a:lnSpc>
                <a:spcPct val="150000"/>
              </a:lnSpc>
            </a:pPr>
            <a:r>
              <a:rPr lang="en-US" sz="2400" dirty="0">
                <a:latin typeface="Times New Roman" panose="02020603050405020304" pitchFamily="18" charset="0"/>
                <a:ea typeface="Times New Roman" panose="02020603050405020304" pitchFamily="18" charset="0"/>
              </a:rPr>
              <a:t>Above are few classes that we defined and there are more others classes like:</a:t>
            </a:r>
          </a:p>
          <a:p>
            <a:pPr marL="342900" marR="0" lvl="0" indent="-342900" algn="just">
              <a:lnSpc>
                <a:spcPct val="150000"/>
              </a:lnSpc>
              <a:spcBef>
                <a:spcPts val="600"/>
              </a:spcBef>
              <a:spcAft>
                <a:spcPts val="0"/>
              </a:spcAft>
              <a:buFont typeface="Symbol" panose="05050102010706020507" pitchFamily="18" charset="2"/>
              <a:buChar char=""/>
            </a:pPr>
            <a:r>
              <a:rPr lang="en-US" sz="2400" dirty="0">
                <a:latin typeface="Times New Roman" panose="02020603050405020304" pitchFamily="18" charset="0"/>
                <a:ea typeface="Calibri" panose="020F0502020204030204" pitchFamily="34" charset="0"/>
                <a:cs typeface="Arial" panose="020B0604020202020204" pitchFamily="34" charset="0"/>
              </a:rPr>
              <a:t>Centrally textured,</a:t>
            </a:r>
          </a:p>
          <a:p>
            <a:pPr marL="342900" marR="0" lvl="0" indent="-342900" algn="just">
              <a:lnSpc>
                <a:spcPct val="150000"/>
              </a:lnSpc>
              <a:spcBef>
                <a:spcPts val="0"/>
              </a:spcBef>
              <a:spcAft>
                <a:spcPts val="0"/>
              </a:spcAft>
              <a:buFont typeface="Symbol" panose="05050102010706020507" pitchFamily="18" charset="2"/>
              <a:buChar char=""/>
            </a:pPr>
            <a:r>
              <a:rPr lang="en-US" sz="2400" dirty="0">
                <a:latin typeface="Times New Roman" panose="02020603050405020304" pitchFamily="18" charset="0"/>
                <a:ea typeface="Calibri" panose="020F0502020204030204" pitchFamily="34" charset="0"/>
                <a:cs typeface="Arial" panose="020B0604020202020204" pitchFamily="34" charset="0"/>
              </a:rPr>
              <a:t>Geometrical textures,</a:t>
            </a:r>
          </a:p>
          <a:p>
            <a:pPr marL="342900" indent="-342900" algn="just">
              <a:lnSpc>
                <a:spcPct val="150000"/>
              </a:lnSpc>
              <a:spcAft>
                <a:spcPts val="1600"/>
              </a:spcAft>
              <a:buFont typeface="Symbol" panose="05050102010706020507" pitchFamily="18" charset="2"/>
              <a:buChar char=""/>
            </a:pPr>
            <a:r>
              <a:rPr lang="en-US" sz="2400" dirty="0">
                <a:latin typeface="Times New Roman" panose="02020603050405020304" pitchFamily="18" charset="0"/>
                <a:ea typeface="Calibri" panose="020F0502020204030204" pitchFamily="34" charset="0"/>
                <a:cs typeface="Arial" panose="020B0604020202020204" pitchFamily="34" charset="0"/>
              </a:rPr>
              <a:t>Neck bottom </a:t>
            </a:r>
            <a:r>
              <a:rPr lang="en-US" sz="2400" dirty="0" smtClean="0">
                <a:latin typeface="Times New Roman" panose="02020603050405020304" pitchFamily="18" charset="0"/>
                <a:ea typeface="Calibri" panose="020F0502020204030204" pitchFamily="34" charset="0"/>
                <a:cs typeface="Arial" panose="020B0604020202020204" pitchFamily="34" charset="0"/>
              </a:rPr>
              <a:t>textured</a:t>
            </a:r>
            <a:r>
              <a:rPr lang="en-US" sz="2400" dirty="0">
                <a:latin typeface="Times New Roman" panose="02020603050405020304" pitchFamily="18" charset="0"/>
                <a:ea typeface="Calibri" panose="020F0502020204030204" pitchFamily="34" charset="0"/>
                <a:cs typeface="Arial" panose="020B0604020202020204" pitchFamily="34" charset="0"/>
              </a:rPr>
              <a:t> </a:t>
            </a:r>
            <a:r>
              <a:rPr lang="en-US" sz="2400" dirty="0" smtClean="0">
                <a:latin typeface="Times New Roman" panose="02020603050405020304" pitchFamily="18" charset="0"/>
                <a:ea typeface="Calibri" panose="020F0502020204030204" pitchFamily="34" charset="0"/>
                <a:cs typeface="Arial" panose="020B0604020202020204" pitchFamily="34" charset="0"/>
              </a:rPr>
              <a:t>and plain.</a:t>
            </a:r>
            <a:endParaRPr lang="en-US" sz="2400" dirty="0">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1600"/>
              </a:spcAft>
              <a:buFont typeface="Symbol" panose="05050102010706020507" pitchFamily="18" charset="2"/>
              <a:buChar char=""/>
            </a:pPr>
            <a:endParaRPr lang="en-US" dirty="0" smtClean="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8429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533" y="643467"/>
            <a:ext cx="12225867" cy="1938992"/>
          </a:xfrm>
          <a:prstGeom prst="rect">
            <a:avLst/>
          </a:prstGeom>
          <a:noFill/>
        </p:spPr>
        <p:txBody>
          <a:bodyPr wrap="square" rtlCol="0">
            <a:spAutoFit/>
          </a:bodyPr>
          <a:lstStyle/>
          <a:p>
            <a:pPr lvl="0" algn="ctr"/>
            <a:r>
              <a:rPr lang="en-US" sz="6000" b="1" i="1" dirty="0">
                <a:solidFill>
                  <a:prstClr val="black"/>
                </a:solidFill>
              </a:rPr>
              <a:t>Feminine Textile Industry</a:t>
            </a:r>
          </a:p>
          <a:p>
            <a:pPr lvl="0" algn="ctr"/>
            <a:r>
              <a:rPr lang="en-US" sz="6000" b="1" i="1" dirty="0">
                <a:solidFill>
                  <a:prstClr val="black"/>
                </a:solidFill>
              </a:rPr>
              <a:t>Business Need</a:t>
            </a:r>
          </a:p>
        </p:txBody>
      </p:sp>
      <p:sp>
        <p:nvSpPr>
          <p:cNvPr id="3" name="TextBox 2"/>
          <p:cNvSpPr txBox="1"/>
          <p:nvPr/>
        </p:nvSpPr>
        <p:spPr>
          <a:xfrm>
            <a:off x="355600" y="2777068"/>
            <a:ext cx="8466667" cy="6740307"/>
          </a:xfrm>
          <a:prstGeom prst="rect">
            <a:avLst/>
          </a:prstGeom>
          <a:noFill/>
        </p:spPr>
        <p:txBody>
          <a:bodyPr wrap="square" rtlCol="0">
            <a:spAutoFit/>
          </a:bodyPr>
          <a:lstStyle/>
          <a:p>
            <a:pPr lvl="0" algn="just"/>
            <a:r>
              <a:rPr lang="en-US" sz="3600" dirty="0">
                <a:solidFill>
                  <a:prstClr val="black"/>
                </a:solidFill>
              </a:rPr>
              <a:t>1-The Pakistan textile industry contributes more   than 60%(US $ 9.6 billion) to the country’s total exports</a:t>
            </a:r>
            <a:r>
              <a:rPr lang="en-US" sz="3600" dirty="0" smtClean="0">
                <a:solidFill>
                  <a:prstClr val="black"/>
                </a:solidFill>
              </a:rPr>
              <a:t>.</a:t>
            </a:r>
          </a:p>
          <a:p>
            <a:pPr lvl="0" algn="just"/>
            <a:endParaRPr lang="en-US" sz="3600" dirty="0">
              <a:solidFill>
                <a:prstClr val="black"/>
              </a:solidFill>
            </a:endParaRPr>
          </a:p>
          <a:p>
            <a:pPr lvl="0" algn="just"/>
            <a:r>
              <a:rPr lang="en-US" sz="3600" dirty="0">
                <a:solidFill>
                  <a:prstClr val="black"/>
                </a:solidFill>
              </a:rPr>
              <a:t>2- And when we talk about online shopping we know that choosing the right product when it comes to fashion is toughest task and time consuming </a:t>
            </a:r>
            <a:r>
              <a:rPr lang="en-US" sz="3600" dirty="0" smtClean="0">
                <a:solidFill>
                  <a:prstClr val="black"/>
                </a:solidFill>
              </a:rPr>
              <a:t>.</a:t>
            </a:r>
          </a:p>
          <a:p>
            <a:pPr lvl="0" algn="just"/>
            <a:endParaRPr lang="en-US" sz="3600" dirty="0">
              <a:solidFill>
                <a:prstClr val="black"/>
              </a:solidFill>
            </a:endParaRPr>
          </a:p>
          <a:p>
            <a:pPr lvl="0" algn="just"/>
            <a:r>
              <a:rPr lang="en-US" sz="3600" dirty="0">
                <a:solidFill>
                  <a:prstClr val="black"/>
                </a:solidFill>
              </a:rPr>
              <a:t>3- This industry is billionaire market and without smart vision , retrieval of the most visually similar content is not </a:t>
            </a:r>
            <a:r>
              <a:rPr lang="en-US" sz="3600" dirty="0" smtClean="0">
                <a:solidFill>
                  <a:prstClr val="black"/>
                </a:solidFill>
              </a:rPr>
              <a:t>possible.</a:t>
            </a:r>
            <a:endParaRPr lang="en-US" sz="3600" dirty="0">
              <a:solidFill>
                <a:prstClr val="black"/>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610" y="2976904"/>
            <a:ext cx="2897026" cy="2897026"/>
          </a:xfrm>
          <a:prstGeom prst="rect">
            <a:avLst/>
          </a:prstGeom>
        </p:spPr>
      </p:pic>
    </p:spTree>
    <p:extLst>
      <p:ext uri="{BB962C8B-B14F-4D97-AF65-F5344CB8AC3E}">
        <p14:creationId xmlns:p14="http://schemas.microsoft.com/office/powerpoint/2010/main" val="11282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399" y="551690"/>
            <a:ext cx="12192000" cy="1446550"/>
          </a:xfrm>
          <a:prstGeom prst="rect">
            <a:avLst/>
          </a:prstGeom>
          <a:noFill/>
        </p:spPr>
        <p:txBody>
          <a:bodyPr wrap="square" rtlCol="0">
            <a:spAutoFit/>
          </a:bodyPr>
          <a:lstStyle/>
          <a:p>
            <a:pPr algn="ctr"/>
            <a:r>
              <a:rPr lang="en-US" sz="4400" dirty="0" smtClean="0"/>
              <a:t>What Model Should Be Used For Texture Classification??</a:t>
            </a:r>
            <a:endParaRPr lang="en-US" sz="4400" dirty="0"/>
          </a:p>
        </p:txBody>
      </p:sp>
      <p:sp>
        <p:nvSpPr>
          <p:cNvPr id="6" name="TextBox 5"/>
          <p:cNvSpPr txBox="1"/>
          <p:nvPr/>
        </p:nvSpPr>
        <p:spPr>
          <a:xfrm>
            <a:off x="406399" y="2266975"/>
            <a:ext cx="12192000" cy="421653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 </a:t>
            </a:r>
            <a:r>
              <a:rPr lang="en-US" sz="2400" dirty="0" smtClean="0"/>
              <a:t>For </a:t>
            </a:r>
            <a:r>
              <a:rPr lang="en-US" sz="2400" dirty="0"/>
              <a:t>t</a:t>
            </a:r>
            <a:r>
              <a:rPr lang="en-US" sz="2400" dirty="0" smtClean="0"/>
              <a:t>exture classification “MobileNetV2” is used.</a:t>
            </a:r>
          </a:p>
          <a:p>
            <a:endParaRPr lang="en-US" sz="2400" dirty="0" smtClean="0"/>
          </a:p>
          <a:p>
            <a:pPr marL="285750" indent="-285750">
              <a:buFont typeface="Arial" panose="020B0604020202020204" pitchFamily="34" charset="0"/>
              <a:buChar char="•"/>
            </a:pPr>
            <a:r>
              <a:rPr lang="en-US" sz="2400" dirty="0"/>
              <a:t> MobileNets are small, low-latency, low-power models </a:t>
            </a:r>
            <a:r>
              <a:rPr lang="en-US" sz="2400" dirty="0" smtClean="0"/>
              <a:t>parameterized </a:t>
            </a:r>
            <a:r>
              <a:rPr lang="en-US" sz="2400" dirty="0"/>
              <a:t>to meet the resource constraints of a variety of use cases. According to the research paper, </a:t>
            </a:r>
            <a:r>
              <a:rPr lang="en-US" sz="2400" b="1" dirty="0"/>
              <a:t>MobileNetV2</a:t>
            </a:r>
            <a:r>
              <a:rPr lang="en-US" sz="2400" dirty="0"/>
              <a:t> improves the state-of-the-art performance of mobile models on multiple tasks and benchmarks as well as across a spectrum of different model sizes</a:t>
            </a:r>
            <a:r>
              <a:rPr lang="en-US" sz="2400" dirty="0" smtClean="0"/>
              <a:t>.</a:t>
            </a:r>
          </a:p>
          <a:p>
            <a:endParaRPr lang="en-US" sz="2400" dirty="0" smtClean="0"/>
          </a:p>
          <a:p>
            <a:pPr marL="285750" indent="-285750">
              <a:buFont typeface="Arial" panose="020B0604020202020204" pitchFamily="34" charset="0"/>
              <a:buChar char="•"/>
            </a:pPr>
            <a:r>
              <a:rPr lang="en-US" sz="2400" dirty="0" smtClean="0"/>
              <a:t>This project has </a:t>
            </a:r>
            <a:r>
              <a:rPr lang="en-US" sz="2400" dirty="0"/>
              <a:t>three Modules out of which two are working properly with good results</a:t>
            </a:r>
            <a:r>
              <a:rPr lang="en-US" sz="2400" dirty="0" smtClean="0"/>
              <a:t>. </a:t>
            </a:r>
            <a:r>
              <a:rPr lang="en-US" sz="2400" dirty="0"/>
              <a:t>Due to limited </a:t>
            </a:r>
            <a:r>
              <a:rPr lang="en-US" sz="2400" dirty="0" smtClean="0"/>
              <a:t>data, </a:t>
            </a:r>
            <a:r>
              <a:rPr lang="en-US" sz="2400" dirty="0"/>
              <a:t>we have not reached to any conclusion. So, our future work is to collect data for Texture Classification , so that we can complete our Search Engine.</a:t>
            </a:r>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462794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2533" y="442725"/>
            <a:ext cx="12295697" cy="1236133"/>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b="1" dirty="0" smtClean="0"/>
              <a:t>Results</a:t>
            </a:r>
            <a:br>
              <a:rPr lang="en-US" b="1" dirty="0" smtClean="0"/>
            </a:br>
            <a:r>
              <a:rPr lang="en-US" b="1" dirty="0" smtClean="0"/>
              <a:t>Test CASE # 1:</a:t>
            </a:r>
            <a:endParaRPr lang="en-US" b="1" dirty="0"/>
          </a:p>
        </p:txBody>
      </p:sp>
      <p:pic>
        <p:nvPicPr>
          <p:cNvPr id="8" name="Picture 7"/>
          <p:cNvPicPr>
            <a:picLocks noChangeAspect="1"/>
          </p:cNvPicPr>
          <p:nvPr/>
        </p:nvPicPr>
        <p:blipFill rotWithShape="1">
          <a:blip r:embed="rId2"/>
          <a:srcRect l="26574" t="22917" r="45901" b="11458"/>
          <a:stretch/>
        </p:blipFill>
        <p:spPr>
          <a:xfrm>
            <a:off x="372533" y="2225932"/>
            <a:ext cx="4140937" cy="5329084"/>
          </a:xfrm>
          <a:prstGeom prst="rect">
            <a:avLst/>
          </a:prstGeom>
        </p:spPr>
      </p:pic>
      <p:pic>
        <p:nvPicPr>
          <p:cNvPr id="9" name="Picture 8"/>
          <p:cNvPicPr>
            <a:picLocks noChangeAspect="1"/>
          </p:cNvPicPr>
          <p:nvPr/>
        </p:nvPicPr>
        <p:blipFill rotWithShape="1">
          <a:blip r:embed="rId3"/>
          <a:srcRect l="29641" t="38541" r="51033" b="26041"/>
          <a:stretch/>
        </p:blipFill>
        <p:spPr>
          <a:xfrm>
            <a:off x="9407069" y="1792095"/>
            <a:ext cx="3261160" cy="3360093"/>
          </a:xfrm>
          <a:prstGeom prst="rect">
            <a:avLst/>
          </a:prstGeom>
        </p:spPr>
      </p:pic>
      <p:pic>
        <p:nvPicPr>
          <p:cNvPr id="10" name="Picture 9"/>
          <p:cNvPicPr>
            <a:picLocks noChangeAspect="1"/>
          </p:cNvPicPr>
          <p:nvPr/>
        </p:nvPicPr>
        <p:blipFill rotWithShape="1">
          <a:blip r:embed="rId3"/>
          <a:srcRect l="54824" t="38542" r="25402" b="26042"/>
          <a:stretch/>
        </p:blipFill>
        <p:spPr>
          <a:xfrm>
            <a:off x="9407070" y="5265425"/>
            <a:ext cx="3261160" cy="3359982"/>
          </a:xfrm>
          <a:prstGeom prst="rect">
            <a:avLst/>
          </a:prstGeom>
        </p:spPr>
      </p:pic>
      <p:pic>
        <p:nvPicPr>
          <p:cNvPr id="11" name="Picture 10"/>
          <p:cNvPicPr>
            <a:picLocks noChangeAspect="1"/>
          </p:cNvPicPr>
          <p:nvPr/>
        </p:nvPicPr>
        <p:blipFill rotWithShape="1">
          <a:blip r:embed="rId2"/>
          <a:srcRect l="54685" t="22917" r="23060" b="11458"/>
          <a:stretch/>
        </p:blipFill>
        <p:spPr>
          <a:xfrm>
            <a:off x="4865912" y="2225932"/>
            <a:ext cx="3875205" cy="5329084"/>
          </a:xfrm>
          <a:prstGeom prst="rect">
            <a:avLst/>
          </a:prstGeom>
        </p:spPr>
      </p:pic>
      <p:sp>
        <p:nvSpPr>
          <p:cNvPr id="12" name="Right Arrow 11"/>
          <p:cNvSpPr/>
          <p:nvPr/>
        </p:nvSpPr>
        <p:spPr>
          <a:xfrm>
            <a:off x="4513470" y="4673600"/>
            <a:ext cx="352442" cy="355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721650" y="3708400"/>
            <a:ext cx="685419" cy="3725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721651" y="6110475"/>
            <a:ext cx="685418" cy="3725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74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5677" y="778933"/>
            <a:ext cx="12157990" cy="1446550"/>
          </a:xfrm>
          <a:prstGeom prst="rect">
            <a:avLst/>
          </a:prstGeom>
        </p:spPr>
        <p:txBody>
          <a:bodyPr wrap="square">
            <a:spAutoFit/>
          </a:bodyPr>
          <a:lstStyle/>
          <a:p>
            <a:pPr algn="ctr"/>
            <a:r>
              <a:rPr lang="en-US" sz="4400" b="1" dirty="0" smtClean="0">
                <a:latin typeface="+mj-lt"/>
              </a:rPr>
              <a:t>TEST </a:t>
            </a:r>
            <a:r>
              <a:rPr lang="en-US" sz="4400" b="1" dirty="0">
                <a:latin typeface="+mj-lt"/>
              </a:rPr>
              <a:t>CASE # 1</a:t>
            </a:r>
            <a:r>
              <a:rPr lang="en-US" sz="4400" b="1" dirty="0" smtClean="0">
                <a:latin typeface="+mj-lt"/>
              </a:rPr>
              <a:t>:</a:t>
            </a:r>
          </a:p>
          <a:p>
            <a:pPr algn="ctr"/>
            <a:r>
              <a:rPr lang="en-US" sz="4400" b="1" dirty="0" smtClean="0">
                <a:latin typeface="+mj-lt"/>
              </a:rPr>
              <a:t>Possible Outcomes</a:t>
            </a:r>
            <a:endParaRPr lang="en-US" sz="4400" b="1" dirty="0">
              <a:latin typeface="+mj-lt"/>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516610" y="3001906"/>
            <a:ext cx="1981057" cy="3564368"/>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532390" y="3001906"/>
            <a:ext cx="2175077" cy="353943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4791604" y="3017838"/>
            <a:ext cx="2070735" cy="3535362"/>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6925205" y="3010219"/>
            <a:ext cx="1834198" cy="3535362"/>
          </a:xfrm>
          <a:prstGeom prst="rect">
            <a:avLst/>
          </a:prstGeom>
        </p:spPr>
      </p:pic>
      <p:pic>
        <p:nvPicPr>
          <p:cNvPr id="10" name="Picture 9"/>
          <p:cNvPicPr/>
          <p:nvPr/>
        </p:nvPicPr>
        <p:blipFill>
          <a:blip r:embed="rId6" cstate="print">
            <a:extLst>
              <a:ext uri="{28A0092B-C50C-407E-A947-70E740481C1C}">
                <a14:useLocalDpi xmlns:a14="http://schemas.microsoft.com/office/drawing/2010/main" val="0"/>
              </a:ext>
            </a:extLst>
          </a:blip>
          <a:stretch>
            <a:fillRect/>
          </a:stretch>
        </p:blipFill>
        <p:spPr>
          <a:xfrm>
            <a:off x="8822267" y="3017838"/>
            <a:ext cx="1842135" cy="3551987"/>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0727267" y="3017838"/>
            <a:ext cx="1828800" cy="3523498"/>
          </a:xfrm>
          <a:prstGeom prst="rect">
            <a:avLst/>
          </a:prstGeom>
        </p:spPr>
      </p:pic>
    </p:spTree>
    <p:extLst>
      <p:ext uri="{BB962C8B-B14F-4D97-AF65-F5344CB8AC3E}">
        <p14:creationId xmlns:p14="http://schemas.microsoft.com/office/powerpoint/2010/main" val="336904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5601" y="575734"/>
            <a:ext cx="12259733" cy="1446550"/>
          </a:xfrm>
          <a:prstGeom prst="rect">
            <a:avLst/>
          </a:prstGeom>
        </p:spPr>
        <p:txBody>
          <a:bodyPr wrap="square">
            <a:spAutoFit/>
          </a:bodyPr>
          <a:lstStyle/>
          <a:p>
            <a:pPr algn="ctr"/>
            <a:r>
              <a:rPr lang="en-US" sz="4400" b="1" cap="all" dirty="0"/>
              <a:t>Results</a:t>
            </a:r>
            <a:br>
              <a:rPr lang="en-US" sz="4400" b="1" cap="all" dirty="0"/>
            </a:br>
            <a:r>
              <a:rPr lang="en-US" sz="4400" b="1" cap="all" dirty="0"/>
              <a:t>Test CASE # </a:t>
            </a:r>
            <a:r>
              <a:rPr lang="en-US" sz="4400" b="1" cap="all" dirty="0" smtClean="0"/>
              <a:t>2:</a:t>
            </a:r>
            <a:endParaRPr lang="en-US" sz="4400" dirty="0"/>
          </a:p>
        </p:txBody>
      </p:sp>
      <p:pic>
        <p:nvPicPr>
          <p:cNvPr id="6" name="Picture 5"/>
          <p:cNvPicPr>
            <a:picLocks noChangeAspect="1"/>
          </p:cNvPicPr>
          <p:nvPr/>
        </p:nvPicPr>
        <p:blipFill rotWithShape="1">
          <a:blip r:embed="rId2"/>
          <a:srcRect l="33602" t="34375" r="47278" b="19792"/>
          <a:stretch/>
        </p:blipFill>
        <p:spPr>
          <a:xfrm>
            <a:off x="807694" y="2607733"/>
            <a:ext cx="3674534" cy="5041346"/>
          </a:xfrm>
          <a:prstGeom prst="rect">
            <a:avLst/>
          </a:prstGeom>
        </p:spPr>
      </p:pic>
      <p:pic>
        <p:nvPicPr>
          <p:cNvPr id="7" name="Picture 6"/>
          <p:cNvPicPr>
            <a:picLocks noChangeAspect="1"/>
          </p:cNvPicPr>
          <p:nvPr/>
        </p:nvPicPr>
        <p:blipFill rotWithShape="1">
          <a:blip r:embed="rId2"/>
          <a:srcRect l="53239" t="34375" r="31259" b="19792"/>
          <a:stretch/>
        </p:blipFill>
        <p:spPr>
          <a:xfrm>
            <a:off x="5270183" y="2607733"/>
            <a:ext cx="3331949" cy="5041346"/>
          </a:xfrm>
          <a:prstGeom prst="rect">
            <a:avLst/>
          </a:prstGeom>
        </p:spPr>
      </p:pic>
      <p:pic>
        <p:nvPicPr>
          <p:cNvPr id="8" name="Picture 7"/>
          <p:cNvPicPr>
            <a:picLocks noChangeAspect="1"/>
          </p:cNvPicPr>
          <p:nvPr/>
        </p:nvPicPr>
        <p:blipFill rotWithShape="1">
          <a:blip r:embed="rId3"/>
          <a:srcRect l="31259" t="45834" r="51172" b="21875"/>
          <a:stretch/>
        </p:blipFill>
        <p:spPr>
          <a:xfrm>
            <a:off x="9941914" y="2022284"/>
            <a:ext cx="2629593" cy="2717246"/>
          </a:xfrm>
          <a:prstGeom prst="rect">
            <a:avLst/>
          </a:prstGeom>
        </p:spPr>
      </p:pic>
      <p:pic>
        <p:nvPicPr>
          <p:cNvPr id="9" name="Picture 8"/>
          <p:cNvPicPr>
            <a:picLocks noChangeAspect="1"/>
          </p:cNvPicPr>
          <p:nvPr/>
        </p:nvPicPr>
        <p:blipFill rotWithShape="1">
          <a:blip r:embed="rId3"/>
          <a:srcRect l="54099" t="45834" r="27746" b="21875"/>
          <a:stretch/>
        </p:blipFill>
        <p:spPr>
          <a:xfrm>
            <a:off x="9850304" y="5575300"/>
            <a:ext cx="2717246" cy="2717246"/>
          </a:xfrm>
          <a:prstGeom prst="rect">
            <a:avLst/>
          </a:prstGeom>
        </p:spPr>
      </p:pic>
      <p:sp>
        <p:nvSpPr>
          <p:cNvPr id="10" name="Right Arrow 9"/>
          <p:cNvSpPr/>
          <p:nvPr/>
        </p:nvSpPr>
        <p:spPr>
          <a:xfrm>
            <a:off x="4482228" y="4978400"/>
            <a:ext cx="787955" cy="6265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602131" y="6620656"/>
            <a:ext cx="1339783" cy="6265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602132" y="3451658"/>
            <a:ext cx="1295955" cy="6265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785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8199" y="914400"/>
            <a:ext cx="12205335" cy="1446550"/>
          </a:xfrm>
          <a:prstGeom prst="rect">
            <a:avLst/>
          </a:prstGeom>
        </p:spPr>
        <p:txBody>
          <a:bodyPr wrap="square">
            <a:spAutoFit/>
          </a:bodyPr>
          <a:lstStyle/>
          <a:p>
            <a:pPr algn="ctr"/>
            <a:r>
              <a:rPr lang="en-US" sz="4400" b="1" dirty="0" smtClean="0">
                <a:latin typeface="+mj-lt"/>
              </a:rPr>
              <a:t>TEST </a:t>
            </a:r>
            <a:r>
              <a:rPr lang="en-US" sz="4400" b="1" dirty="0">
                <a:latin typeface="+mj-lt"/>
              </a:rPr>
              <a:t>CASE # </a:t>
            </a:r>
            <a:r>
              <a:rPr lang="en-US" sz="4400" b="1" dirty="0" smtClean="0">
                <a:latin typeface="+mj-lt"/>
              </a:rPr>
              <a:t>2:</a:t>
            </a:r>
          </a:p>
          <a:p>
            <a:pPr algn="ctr"/>
            <a:r>
              <a:rPr lang="en-US" sz="4400" b="1" dirty="0" smtClean="0">
                <a:latin typeface="+mj-lt"/>
              </a:rPr>
              <a:t>Possible Outcomes</a:t>
            </a:r>
            <a:endParaRPr lang="en-US" sz="4400" b="1" dirty="0">
              <a:latin typeface="+mj-lt"/>
            </a:endParaRPr>
          </a:p>
        </p:txBody>
      </p:sp>
      <p:pic>
        <p:nvPicPr>
          <p:cNvPr id="6" name="Picture 5" descr="C:\Users\DELL\Desktop\myFYPdata\FYPprogress\MyResults\MyDataResults\train_images\img (69).jpg"/>
          <p:cNvPicPr/>
          <p:nvPr/>
        </p:nvPicPr>
        <p:blipFill>
          <a:blip r:embed="rId2" cstate="print">
            <a:extLst>
              <a:ext uri="{28A0092B-C50C-407E-A947-70E740481C1C}">
                <a14:useLocalDpi xmlns:a14="http://schemas.microsoft.com/office/drawing/2010/main" val="0"/>
              </a:ext>
            </a:extLst>
          </a:blip>
          <a:srcRect/>
          <a:stretch>
            <a:fillRect/>
          </a:stretch>
        </p:blipFill>
        <p:spPr>
          <a:xfrm>
            <a:off x="461938" y="2878667"/>
            <a:ext cx="1934129" cy="4570936"/>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514001" y="2878667"/>
            <a:ext cx="1990266" cy="4570936"/>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4630373" y="2878667"/>
            <a:ext cx="1880494" cy="4570936"/>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6620933" y="2871740"/>
            <a:ext cx="1871134" cy="4578927"/>
          </a:xfrm>
          <a:prstGeom prst="rect">
            <a:avLst/>
          </a:prstGeom>
        </p:spPr>
      </p:pic>
      <p:pic>
        <p:nvPicPr>
          <p:cNvPr id="10" name="Picture 9"/>
          <p:cNvPicPr/>
          <p:nvPr/>
        </p:nvPicPr>
        <p:blipFill>
          <a:blip r:embed="rId6">
            <a:extLst>
              <a:ext uri="{28A0092B-C50C-407E-A947-70E740481C1C}">
                <a14:useLocalDpi xmlns:a14="http://schemas.microsoft.com/office/drawing/2010/main" val="0"/>
              </a:ext>
            </a:extLst>
          </a:blip>
          <a:stretch>
            <a:fillRect/>
          </a:stretch>
        </p:blipFill>
        <p:spPr>
          <a:xfrm>
            <a:off x="8600777" y="2878667"/>
            <a:ext cx="1796289" cy="4570936"/>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0509187" y="2878667"/>
            <a:ext cx="1984647" cy="4570936"/>
          </a:xfrm>
          <a:prstGeom prst="rect">
            <a:avLst/>
          </a:prstGeom>
        </p:spPr>
      </p:pic>
    </p:spTree>
    <p:extLst>
      <p:ext uri="{BB962C8B-B14F-4D97-AF65-F5344CB8AC3E}">
        <p14:creationId xmlns:p14="http://schemas.microsoft.com/office/powerpoint/2010/main" val="407640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2533" y="719666"/>
            <a:ext cx="12259734" cy="1446550"/>
          </a:xfrm>
          <a:prstGeom prst="rect">
            <a:avLst/>
          </a:prstGeom>
        </p:spPr>
        <p:txBody>
          <a:bodyPr wrap="square">
            <a:spAutoFit/>
          </a:bodyPr>
          <a:lstStyle/>
          <a:p>
            <a:pPr algn="ctr"/>
            <a:r>
              <a:rPr lang="en-US" sz="4400" b="1" cap="all" dirty="0"/>
              <a:t>Results</a:t>
            </a:r>
            <a:br>
              <a:rPr lang="en-US" sz="4400" b="1" cap="all" dirty="0"/>
            </a:br>
            <a:r>
              <a:rPr lang="en-US" sz="4400" b="1" cap="all" dirty="0"/>
              <a:t>Test CASE # </a:t>
            </a:r>
            <a:r>
              <a:rPr lang="en-US" sz="4400" b="1" cap="all" dirty="0" smtClean="0"/>
              <a:t>3</a:t>
            </a:r>
            <a:endParaRPr lang="en-US" sz="4400" dirty="0"/>
          </a:p>
        </p:txBody>
      </p:sp>
      <p:pic>
        <p:nvPicPr>
          <p:cNvPr id="6" name="Picture 5"/>
          <p:cNvPicPr>
            <a:picLocks noChangeAspect="1"/>
          </p:cNvPicPr>
          <p:nvPr/>
        </p:nvPicPr>
        <p:blipFill rotWithShape="1">
          <a:blip r:embed="rId2"/>
          <a:srcRect l="28331" t="26042" r="46326" b="13542"/>
          <a:stretch/>
        </p:blipFill>
        <p:spPr>
          <a:xfrm>
            <a:off x="651934" y="2882117"/>
            <a:ext cx="3668361" cy="5212016"/>
          </a:xfrm>
          <a:prstGeom prst="rect">
            <a:avLst/>
          </a:prstGeom>
        </p:spPr>
      </p:pic>
      <p:pic>
        <p:nvPicPr>
          <p:cNvPr id="7" name="Picture 6"/>
          <p:cNvPicPr>
            <a:picLocks noChangeAspect="1"/>
          </p:cNvPicPr>
          <p:nvPr/>
        </p:nvPicPr>
        <p:blipFill rotWithShape="1">
          <a:blip r:embed="rId2"/>
          <a:srcRect l="54686" t="26042" r="25402" b="13542"/>
          <a:stretch/>
        </p:blipFill>
        <p:spPr>
          <a:xfrm>
            <a:off x="5041900" y="2882117"/>
            <a:ext cx="3293532" cy="5212016"/>
          </a:xfrm>
          <a:prstGeom prst="rect">
            <a:avLst/>
          </a:prstGeom>
        </p:spPr>
      </p:pic>
      <p:pic>
        <p:nvPicPr>
          <p:cNvPr id="8" name="Picture 7"/>
          <p:cNvPicPr>
            <a:picLocks noChangeAspect="1"/>
          </p:cNvPicPr>
          <p:nvPr/>
        </p:nvPicPr>
        <p:blipFill rotWithShape="1">
          <a:blip r:embed="rId3"/>
          <a:srcRect l="27746" t="48958" r="51219" b="13507"/>
          <a:stretch/>
        </p:blipFill>
        <p:spPr>
          <a:xfrm>
            <a:off x="9761629" y="2280984"/>
            <a:ext cx="2737028" cy="2745708"/>
          </a:xfrm>
          <a:prstGeom prst="rect">
            <a:avLst/>
          </a:prstGeom>
        </p:spPr>
      </p:pic>
      <p:pic>
        <p:nvPicPr>
          <p:cNvPr id="9" name="Picture 8"/>
          <p:cNvPicPr>
            <a:picLocks noChangeAspect="1"/>
          </p:cNvPicPr>
          <p:nvPr/>
        </p:nvPicPr>
        <p:blipFill rotWithShape="1">
          <a:blip r:embed="rId3"/>
          <a:srcRect l="55223" t="48958" r="23646" b="12500"/>
          <a:stretch/>
        </p:blipFill>
        <p:spPr>
          <a:xfrm>
            <a:off x="9761630" y="5488125"/>
            <a:ext cx="2749373" cy="2745708"/>
          </a:xfrm>
          <a:prstGeom prst="rect">
            <a:avLst/>
          </a:prstGeom>
        </p:spPr>
      </p:pic>
      <p:sp>
        <p:nvSpPr>
          <p:cNvPr id="10" name="Right Arrow 9"/>
          <p:cNvSpPr/>
          <p:nvPr/>
        </p:nvSpPr>
        <p:spPr>
          <a:xfrm>
            <a:off x="4320295" y="5174858"/>
            <a:ext cx="691972" cy="6265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356558" y="3684725"/>
            <a:ext cx="1405071" cy="6265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356559" y="6410991"/>
            <a:ext cx="1405070" cy="6265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56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DELL\Desktop\myFYPdata\FYPprogress\MyResults\MyDataResults\train_images\img (39).jpg"/>
          <p:cNvPicPr/>
          <p:nvPr/>
        </p:nvPicPr>
        <p:blipFill>
          <a:blip r:embed="rId2" cstate="print">
            <a:extLst>
              <a:ext uri="{28A0092B-C50C-407E-A947-70E740481C1C}">
                <a14:useLocalDpi xmlns:a14="http://schemas.microsoft.com/office/drawing/2010/main" val="0"/>
              </a:ext>
            </a:extLst>
          </a:blip>
          <a:srcRect/>
          <a:stretch>
            <a:fillRect/>
          </a:stretch>
        </p:blipFill>
        <p:spPr>
          <a:xfrm>
            <a:off x="482599" y="2760132"/>
            <a:ext cx="1981200" cy="4910667"/>
          </a:xfrm>
          <a:prstGeom prst="rect">
            <a:avLst/>
          </a:prstGeom>
          <a:noFill/>
          <a:ln>
            <a:noFill/>
          </a:ln>
        </p:spPr>
      </p:pic>
      <p:sp>
        <p:nvSpPr>
          <p:cNvPr id="6" name="Rectangle 5"/>
          <p:cNvSpPr/>
          <p:nvPr/>
        </p:nvSpPr>
        <p:spPr>
          <a:xfrm>
            <a:off x="321733" y="643467"/>
            <a:ext cx="12327466" cy="1446550"/>
          </a:xfrm>
          <a:prstGeom prst="rect">
            <a:avLst/>
          </a:prstGeom>
        </p:spPr>
        <p:txBody>
          <a:bodyPr wrap="square">
            <a:spAutoFit/>
          </a:bodyPr>
          <a:lstStyle/>
          <a:p>
            <a:pPr algn="ctr"/>
            <a:r>
              <a:rPr lang="en-US" sz="4400" b="1" dirty="0" smtClean="0">
                <a:latin typeface="+mj-lt"/>
              </a:rPr>
              <a:t>TEST </a:t>
            </a:r>
            <a:r>
              <a:rPr lang="en-US" sz="4400" b="1" dirty="0">
                <a:latin typeface="+mj-lt"/>
              </a:rPr>
              <a:t>CASE # 3</a:t>
            </a:r>
            <a:r>
              <a:rPr lang="en-US" sz="4400" b="1" dirty="0" smtClean="0">
                <a:latin typeface="+mj-lt"/>
              </a:rPr>
              <a:t>:</a:t>
            </a:r>
          </a:p>
          <a:p>
            <a:pPr algn="ctr"/>
            <a:r>
              <a:rPr lang="en-US" sz="4400" b="1" dirty="0" smtClean="0">
                <a:latin typeface="+mj-lt"/>
              </a:rPr>
              <a:t>Possible Outcomes:</a:t>
            </a:r>
            <a:endParaRPr lang="en-US" sz="4400" b="1" dirty="0">
              <a:latin typeface="+mj-lt"/>
            </a:endParaRPr>
          </a:p>
        </p:txBody>
      </p:sp>
      <p:pic>
        <p:nvPicPr>
          <p:cNvPr id="7" name="Picture 6" descr="C:\Users\DELL\Desktop\myFYPdata\FYPprogress\MyResults\MyDataResults\train_images\img (41).jpg"/>
          <p:cNvPicPr/>
          <p:nvPr/>
        </p:nvPicPr>
        <p:blipFill>
          <a:blip r:embed="rId3" cstate="print">
            <a:extLst>
              <a:ext uri="{28A0092B-C50C-407E-A947-70E740481C1C}">
                <a14:useLocalDpi xmlns:a14="http://schemas.microsoft.com/office/drawing/2010/main" val="0"/>
              </a:ext>
            </a:extLst>
          </a:blip>
          <a:srcRect/>
          <a:stretch>
            <a:fillRect/>
          </a:stretch>
        </p:blipFill>
        <p:spPr>
          <a:xfrm>
            <a:off x="2539999" y="2760132"/>
            <a:ext cx="1828800" cy="4910667"/>
          </a:xfrm>
          <a:prstGeom prst="rect">
            <a:avLst/>
          </a:prstGeom>
          <a:noFill/>
          <a:ln>
            <a:noFill/>
          </a:ln>
        </p:spPr>
      </p:pic>
      <p:pic>
        <p:nvPicPr>
          <p:cNvPr id="8" name="Picture 7" descr="C:\Users\DELL\Desktop\myFYPdata\FYPprogress\MyResults\MyDataResults\train_images\img (46).jpg"/>
          <p:cNvPicPr/>
          <p:nvPr/>
        </p:nvPicPr>
        <p:blipFill>
          <a:blip r:embed="rId4" cstate="print">
            <a:extLst>
              <a:ext uri="{28A0092B-C50C-407E-A947-70E740481C1C}">
                <a14:useLocalDpi xmlns:a14="http://schemas.microsoft.com/office/drawing/2010/main" val="0"/>
              </a:ext>
            </a:extLst>
          </a:blip>
          <a:srcRect/>
          <a:stretch>
            <a:fillRect/>
          </a:stretch>
        </p:blipFill>
        <p:spPr>
          <a:xfrm>
            <a:off x="4456083" y="2760132"/>
            <a:ext cx="1970116" cy="4910667"/>
          </a:xfrm>
          <a:prstGeom prst="rect">
            <a:avLst/>
          </a:prstGeom>
          <a:noFill/>
          <a:ln>
            <a:noFill/>
          </a:ln>
        </p:spPr>
      </p:pic>
      <p:pic>
        <p:nvPicPr>
          <p:cNvPr id="9" name="Picture 8" descr="C:\Users\DELL\Desktop\myFYPdata\FYPprogress\MyResults\MyDataResults\train_images\img (47).jpg"/>
          <p:cNvPicPr/>
          <p:nvPr/>
        </p:nvPicPr>
        <p:blipFill>
          <a:blip r:embed="rId5" cstate="print">
            <a:extLst>
              <a:ext uri="{28A0092B-C50C-407E-A947-70E740481C1C}">
                <a14:useLocalDpi xmlns:a14="http://schemas.microsoft.com/office/drawing/2010/main" val="0"/>
              </a:ext>
            </a:extLst>
          </a:blip>
          <a:srcRect/>
          <a:stretch>
            <a:fillRect/>
          </a:stretch>
        </p:blipFill>
        <p:spPr>
          <a:xfrm>
            <a:off x="6502399" y="2760132"/>
            <a:ext cx="1905000" cy="4910667"/>
          </a:xfrm>
          <a:prstGeom prst="rect">
            <a:avLst/>
          </a:prstGeom>
          <a:noFill/>
          <a:ln>
            <a:noFill/>
          </a:ln>
        </p:spPr>
      </p:pic>
      <p:pic>
        <p:nvPicPr>
          <p:cNvPr id="10" name="Picture 9" descr="C:\Users\DELL\Desktop\myFYPdata\FYPprogress\MyResults\MyDataResults\train_images\img (86).jpg"/>
          <p:cNvPicPr/>
          <p:nvPr/>
        </p:nvPicPr>
        <p:blipFill>
          <a:blip r:embed="rId6" cstate="print">
            <a:extLst>
              <a:ext uri="{28A0092B-C50C-407E-A947-70E740481C1C}">
                <a14:useLocalDpi xmlns:a14="http://schemas.microsoft.com/office/drawing/2010/main" val="0"/>
              </a:ext>
            </a:extLst>
          </a:blip>
          <a:srcRect/>
          <a:stretch>
            <a:fillRect/>
          </a:stretch>
        </p:blipFill>
        <p:spPr>
          <a:xfrm>
            <a:off x="8483599" y="2737966"/>
            <a:ext cx="1981200" cy="4936177"/>
          </a:xfrm>
          <a:prstGeom prst="rect">
            <a:avLst/>
          </a:prstGeom>
          <a:noFill/>
          <a:ln>
            <a:noFill/>
          </a:ln>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0540999" y="2731039"/>
            <a:ext cx="1981200" cy="4944148"/>
          </a:xfrm>
          <a:prstGeom prst="rect">
            <a:avLst/>
          </a:prstGeom>
        </p:spPr>
      </p:pic>
    </p:spTree>
    <p:extLst>
      <p:ext uri="{BB962C8B-B14F-4D97-AF65-F5344CB8AC3E}">
        <p14:creationId xmlns:p14="http://schemas.microsoft.com/office/powerpoint/2010/main" val="318981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1550033"/>
            <a:ext cx="12242800" cy="7204499"/>
          </a:xfrm>
          <a:prstGeom prst="rect">
            <a:avLst/>
          </a:prstGeom>
        </p:spPr>
      </p:pic>
      <p:sp>
        <p:nvSpPr>
          <p:cNvPr id="26" name="TextBox 25"/>
          <p:cNvSpPr txBox="1"/>
          <p:nvPr/>
        </p:nvSpPr>
        <p:spPr>
          <a:xfrm>
            <a:off x="372533" y="660400"/>
            <a:ext cx="12242800" cy="769441"/>
          </a:xfrm>
          <a:prstGeom prst="rect">
            <a:avLst/>
          </a:prstGeom>
          <a:noFill/>
        </p:spPr>
        <p:txBody>
          <a:bodyPr wrap="square" rtlCol="0">
            <a:spAutoFit/>
          </a:bodyPr>
          <a:lstStyle/>
          <a:p>
            <a:pPr algn="ctr"/>
            <a:r>
              <a:rPr lang="en-US" sz="4400" b="1" dirty="0" smtClean="0"/>
              <a:t>GUI Model</a:t>
            </a:r>
            <a:endParaRPr lang="en-US" sz="4400" b="1" dirty="0"/>
          </a:p>
        </p:txBody>
      </p:sp>
    </p:spTree>
    <p:extLst>
      <p:ext uri="{BB962C8B-B14F-4D97-AF65-F5344CB8AC3E}">
        <p14:creationId xmlns:p14="http://schemas.microsoft.com/office/powerpoint/2010/main" val="1144393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68" y="575733"/>
            <a:ext cx="12036724" cy="8585200"/>
          </a:xfrm>
          <a:prstGeom prst="rect">
            <a:avLst/>
          </a:prstGeom>
        </p:spPr>
      </p:pic>
    </p:spTree>
    <p:extLst>
      <p:ext uri="{BB962C8B-B14F-4D97-AF65-F5344CB8AC3E}">
        <p14:creationId xmlns:p14="http://schemas.microsoft.com/office/powerpoint/2010/main" val="4058800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490961"/>
            <a:ext cx="12262461" cy="8822371"/>
          </a:xfrm>
          <a:prstGeom prst="rect">
            <a:avLst/>
          </a:prstGeom>
        </p:spPr>
      </p:pic>
    </p:spTree>
    <p:extLst>
      <p:ext uri="{BB962C8B-B14F-4D97-AF65-F5344CB8AC3E}">
        <p14:creationId xmlns:p14="http://schemas.microsoft.com/office/powerpoint/2010/main" val="383236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599" y="254000"/>
            <a:ext cx="12276667" cy="769441"/>
          </a:xfrm>
          <a:prstGeom prst="rect">
            <a:avLst/>
          </a:prstGeom>
          <a:noFill/>
        </p:spPr>
        <p:txBody>
          <a:bodyPr wrap="square" rtlCol="0">
            <a:spAutoFit/>
          </a:bodyPr>
          <a:lstStyle/>
          <a:p>
            <a:pPr algn="ctr"/>
            <a:r>
              <a:rPr lang="en-US" sz="4400" dirty="0" smtClean="0"/>
              <a:t>Objectives</a:t>
            </a:r>
            <a:endParaRPr lang="en-US" sz="4400" dirty="0"/>
          </a:p>
        </p:txBody>
      </p:sp>
      <p:sp>
        <p:nvSpPr>
          <p:cNvPr id="3" name="TextBox 2"/>
          <p:cNvSpPr txBox="1"/>
          <p:nvPr/>
        </p:nvSpPr>
        <p:spPr>
          <a:xfrm>
            <a:off x="355599" y="1379041"/>
            <a:ext cx="12276667" cy="8125301"/>
          </a:xfrm>
          <a:prstGeom prst="rect">
            <a:avLst/>
          </a:prstGeom>
          <a:noFill/>
        </p:spPr>
        <p:txBody>
          <a:bodyPr wrap="square" rtlCol="0">
            <a:spAutoFit/>
          </a:bodyPr>
          <a:lstStyle/>
          <a:p>
            <a:pPr algn="just"/>
            <a:r>
              <a:rPr lang="en-US" sz="2400" dirty="0"/>
              <a:t>Choosing the right product when it comes to fashion is the toughest task and time consuming. And when it comes to online shopping there are more than usual products in any provided store. The main objective of this work is to extract the best possible details from textile images and search for the possible outcomes from database. Following are some useful products which can be developed by using this approach:</a:t>
            </a:r>
          </a:p>
          <a:p>
            <a:pPr algn="just"/>
            <a:r>
              <a:rPr lang="en-US" sz="2400" dirty="0"/>
              <a:t> </a:t>
            </a:r>
          </a:p>
          <a:p>
            <a:pPr lvl="0" algn="just"/>
            <a:r>
              <a:rPr lang="en-US" sz="2400" b="1" i="1" u="sng" dirty="0"/>
              <a:t>Searching for garments</a:t>
            </a:r>
            <a:r>
              <a:rPr lang="en-US" sz="2400" b="1" dirty="0"/>
              <a:t>: </a:t>
            </a:r>
            <a:r>
              <a:rPr lang="en-US" sz="2400" dirty="0"/>
              <a:t>when the feature of visual searching is added in any clothing website, it is easy for a customer to locate similar product in stock of that particular brand. It also save time.</a:t>
            </a:r>
          </a:p>
          <a:p>
            <a:pPr algn="just"/>
            <a:r>
              <a:rPr lang="en-US" sz="2400" dirty="0"/>
              <a:t> </a:t>
            </a:r>
          </a:p>
          <a:p>
            <a:pPr lvl="0" algn="just"/>
            <a:r>
              <a:rPr lang="en-US" sz="2400" b="1" i="1" u="sng" dirty="0"/>
              <a:t>Automatic Report Generation</a:t>
            </a:r>
            <a:r>
              <a:rPr lang="en-US" sz="2400" b="1" dirty="0"/>
              <a:t>: </a:t>
            </a:r>
            <a:r>
              <a:rPr lang="en-US" sz="2400" dirty="0"/>
              <a:t>Color and texture extraction from images can help in maintaining reports about each collection launch by a brand. This may help designers in identifying which color combinations and textures are mostly liked by people and should be focused in near future.</a:t>
            </a:r>
          </a:p>
          <a:p>
            <a:pPr algn="just"/>
            <a:r>
              <a:rPr lang="en-US" sz="2400" dirty="0"/>
              <a:t> </a:t>
            </a:r>
          </a:p>
          <a:p>
            <a:pPr lvl="0" algn="just"/>
            <a:r>
              <a:rPr lang="en-US" sz="2400" b="1" i="1" u="sng" dirty="0"/>
              <a:t>Used for identifying market trends</a:t>
            </a:r>
            <a:r>
              <a:rPr lang="en-US" sz="2400" b="1" dirty="0"/>
              <a:t>: </a:t>
            </a:r>
            <a:r>
              <a:rPr lang="en-US" sz="2400" dirty="0"/>
              <a:t>The market trends about color and textures can be determined by getting the visual information about competitors and find out how similar and different our designs are from others. This may help us in improving our strategies and designs as well.</a:t>
            </a:r>
          </a:p>
          <a:p>
            <a:pPr algn="just"/>
            <a:r>
              <a:rPr lang="en-US" sz="2400" dirty="0"/>
              <a:t> </a:t>
            </a:r>
          </a:p>
          <a:p>
            <a:pPr lvl="0" algn="just"/>
            <a:r>
              <a:rPr lang="en-US" sz="2400" b="1" i="1" u="sng" dirty="0"/>
              <a:t>Use for suggestions: </a:t>
            </a:r>
            <a:r>
              <a:rPr lang="en-US" sz="2400" dirty="0"/>
              <a:t>This system can also be used as a suggestion system. User who is searching for similar type of dresses again and again which is perceive by a system. Next time when user visit a website they will get the products according to their previous searches.</a:t>
            </a:r>
          </a:p>
          <a:p>
            <a:pPr algn="just"/>
            <a:endParaRPr lang="en-US" dirty="0"/>
          </a:p>
        </p:txBody>
      </p:sp>
    </p:spTree>
    <p:extLst>
      <p:ext uri="{BB962C8B-B14F-4D97-AF65-F5344CB8AC3E}">
        <p14:creationId xmlns:p14="http://schemas.microsoft.com/office/powerpoint/2010/main" val="2636605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37" y="508001"/>
            <a:ext cx="12256230" cy="8740098"/>
          </a:xfrm>
          <a:prstGeom prst="rect">
            <a:avLst/>
          </a:prstGeom>
        </p:spPr>
      </p:pic>
    </p:spTree>
    <p:extLst>
      <p:ext uri="{BB962C8B-B14F-4D97-AF65-F5344CB8AC3E}">
        <p14:creationId xmlns:p14="http://schemas.microsoft.com/office/powerpoint/2010/main" val="325824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15" y="762001"/>
            <a:ext cx="12243776" cy="8195732"/>
          </a:xfrm>
          <a:prstGeom prst="rect">
            <a:avLst/>
          </a:prstGeom>
        </p:spPr>
      </p:pic>
    </p:spTree>
    <p:extLst>
      <p:ext uri="{BB962C8B-B14F-4D97-AF65-F5344CB8AC3E}">
        <p14:creationId xmlns:p14="http://schemas.microsoft.com/office/powerpoint/2010/main" val="574845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9074" y="-466156"/>
            <a:ext cx="11216640" cy="9950818"/>
          </a:xfrm>
        </p:spPr>
        <p:txBody>
          <a:bodyPr/>
          <a:lstStyle/>
          <a:p>
            <a:endParaRPr lang="en-US" sz="20000" dirty="0" smtClean="0">
              <a:solidFill>
                <a:schemeClr val="bg2">
                  <a:lumMod val="25000"/>
                </a:schemeClr>
              </a:solidFill>
              <a:latin typeface="Edwardian Script ITC" panose="030303020407070D0804" pitchFamily="66" charset="0"/>
            </a:endParaRPr>
          </a:p>
          <a:p>
            <a:r>
              <a:rPr lang="en-US" sz="20000" dirty="0" smtClean="0">
                <a:solidFill>
                  <a:schemeClr val="bg2">
                    <a:lumMod val="25000"/>
                  </a:schemeClr>
                </a:solidFill>
                <a:latin typeface="Edwardian Script ITC" panose="030303020407070D0804" pitchFamily="66" charset="0"/>
              </a:rPr>
              <a:t>		Thank </a:t>
            </a:r>
          </a:p>
          <a:p>
            <a:r>
              <a:rPr lang="en-US" sz="20000" dirty="0">
                <a:solidFill>
                  <a:schemeClr val="bg2">
                    <a:lumMod val="25000"/>
                  </a:schemeClr>
                </a:solidFill>
                <a:latin typeface="Edwardian Script ITC" panose="030303020407070D0804" pitchFamily="66" charset="0"/>
              </a:rPr>
              <a:t>	</a:t>
            </a:r>
            <a:r>
              <a:rPr lang="en-US" sz="20000" dirty="0" smtClean="0">
                <a:solidFill>
                  <a:schemeClr val="bg2">
                    <a:lumMod val="25000"/>
                  </a:schemeClr>
                </a:solidFill>
                <a:latin typeface="Edwardian Script ITC" panose="030303020407070D0804" pitchFamily="66" charset="0"/>
              </a:rPr>
              <a:t>					You!</a:t>
            </a:r>
            <a:endParaRPr lang="en-US" sz="20000" dirty="0">
              <a:solidFill>
                <a:schemeClr val="bg2">
                  <a:lumMod val="25000"/>
                </a:schemeClr>
              </a:solidFill>
              <a:latin typeface="Edwardian Script ITC" panose="030303020407070D0804" pitchFamily="66" charset="0"/>
            </a:endParaRPr>
          </a:p>
        </p:txBody>
      </p:sp>
    </p:spTree>
    <p:extLst>
      <p:ext uri="{BB962C8B-B14F-4D97-AF65-F5344CB8AC3E}">
        <p14:creationId xmlns:p14="http://schemas.microsoft.com/office/powerpoint/2010/main" val="4211495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1596928" y="498763"/>
            <a:ext cx="9483173" cy="1015663"/>
          </a:xfrm>
          <a:prstGeom prst="rect">
            <a:avLst/>
          </a:prstGeom>
          <a:noFill/>
        </p:spPr>
        <p:txBody>
          <a:bodyPr wrap="none" rtlCol="0">
            <a:spAutoFit/>
          </a:bodyPr>
          <a:lstStyle/>
          <a:p>
            <a:pPr algn="ctr"/>
            <a:r>
              <a:rPr lang="en-US" sz="6000" b="1" dirty="0" smtClean="0"/>
              <a:t>Top Search Engines Response</a:t>
            </a:r>
            <a:endParaRPr lang="en-US" sz="5400" b="1" dirty="0"/>
          </a:p>
        </p:txBody>
      </p:sp>
      <p:pic>
        <p:nvPicPr>
          <p:cNvPr id="7" name="Picture 6"/>
          <p:cNvPicPr>
            <a:picLocks noChangeAspect="1"/>
          </p:cNvPicPr>
          <p:nvPr/>
        </p:nvPicPr>
        <p:blipFill rotWithShape="1">
          <a:blip r:embed="rId2"/>
          <a:srcRect l="15371" t="23794" r="9594" b="11294"/>
          <a:stretch/>
        </p:blipFill>
        <p:spPr>
          <a:xfrm>
            <a:off x="372533" y="1727200"/>
            <a:ext cx="12225867" cy="7467599"/>
          </a:xfrm>
          <a:prstGeom prst="rect">
            <a:avLst/>
          </a:prstGeom>
        </p:spPr>
      </p:pic>
    </p:spTree>
    <p:extLst>
      <p:ext uri="{BB962C8B-B14F-4D97-AF65-F5344CB8AC3E}">
        <p14:creationId xmlns:p14="http://schemas.microsoft.com/office/powerpoint/2010/main" val="227489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7203" t="24187" r="11843" b="11458"/>
          <a:stretch/>
        </p:blipFill>
        <p:spPr>
          <a:xfrm>
            <a:off x="389467" y="1083733"/>
            <a:ext cx="12293599" cy="8111066"/>
          </a:xfrm>
          <a:prstGeom prst="rect">
            <a:avLst/>
          </a:prstGeom>
        </p:spPr>
      </p:pic>
    </p:spTree>
    <p:extLst>
      <p:ext uri="{BB962C8B-B14F-4D97-AF65-F5344CB8AC3E}">
        <p14:creationId xmlns:p14="http://schemas.microsoft.com/office/powerpoint/2010/main" val="3602715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117" t="25838" r="11847" b="10560"/>
          <a:stretch/>
        </p:blipFill>
        <p:spPr>
          <a:xfrm>
            <a:off x="372533" y="1151467"/>
            <a:ext cx="12259734" cy="7349065"/>
          </a:xfrm>
          <a:prstGeom prst="rect">
            <a:avLst/>
          </a:prstGeom>
        </p:spPr>
      </p:pic>
    </p:spTree>
    <p:extLst>
      <p:ext uri="{BB962C8B-B14F-4D97-AF65-F5344CB8AC3E}">
        <p14:creationId xmlns:p14="http://schemas.microsoft.com/office/powerpoint/2010/main" val="3265789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599" y="491066"/>
            <a:ext cx="12259733" cy="677108"/>
          </a:xfrm>
          <a:prstGeom prst="rect">
            <a:avLst/>
          </a:prstGeom>
          <a:noFill/>
        </p:spPr>
        <p:txBody>
          <a:bodyPr wrap="square" rtlCol="0">
            <a:spAutoFit/>
          </a:bodyPr>
          <a:lstStyle/>
          <a:p>
            <a:pPr algn="just"/>
            <a:r>
              <a:rPr lang="en-US" sz="3800" b="1" dirty="0" smtClean="0"/>
              <a:t>What we conclude From above Google and Bing Results??</a:t>
            </a:r>
            <a:endParaRPr lang="en-US" sz="3800" b="1" dirty="0"/>
          </a:p>
        </p:txBody>
      </p:sp>
      <p:sp>
        <p:nvSpPr>
          <p:cNvPr id="3" name="Rectangle 2"/>
          <p:cNvSpPr/>
          <p:nvPr/>
        </p:nvSpPr>
        <p:spPr>
          <a:xfrm>
            <a:off x="355599" y="1303867"/>
            <a:ext cx="12259733" cy="7848302"/>
          </a:xfrm>
          <a:prstGeom prst="rect">
            <a:avLst/>
          </a:prstGeom>
        </p:spPr>
        <p:txBody>
          <a:bodyPr wrap="square">
            <a:spAutoFit/>
          </a:bodyPr>
          <a:lstStyle/>
          <a:p>
            <a:pPr algn="just"/>
            <a:r>
              <a:rPr lang="en-US" sz="2800" dirty="0">
                <a:ea typeface="Calibri" panose="020F0502020204030204" pitchFamily="34" charset="0"/>
                <a:cs typeface="Arial" panose="020B0604020202020204" pitchFamily="34" charset="0"/>
              </a:rPr>
              <a:t>Many search engines provide the facility of visual searching but the results are not up to the mark. For a while, imagine you are looking for particular fashion trend, color combination and pattern in clothing with a sample query image shown in Figure 1(a). The query image is taken from international textile brand </a:t>
            </a:r>
            <a:r>
              <a:rPr lang="en-US" sz="2800" b="1" dirty="0">
                <a:ea typeface="Calibri" panose="020F0502020204030204" pitchFamily="34" charset="0"/>
                <a:cs typeface="Arial" panose="020B0604020202020204" pitchFamily="34" charset="0"/>
              </a:rPr>
              <a:t>THREDZ</a:t>
            </a:r>
            <a:r>
              <a:rPr lang="en-US" sz="2800" dirty="0">
                <a:ea typeface="Calibri" panose="020F0502020204030204" pitchFamily="34" charset="0"/>
                <a:cs typeface="Arial" panose="020B0604020202020204" pitchFamily="34" charset="0"/>
              </a:rPr>
              <a:t> ; which operate mainly in </a:t>
            </a:r>
            <a:r>
              <a:rPr lang="en-US" sz="2800" b="1" dirty="0">
                <a:ea typeface="Calibri" panose="020F0502020204030204" pitchFamily="34" charset="0"/>
                <a:cs typeface="Arial" panose="020B0604020202020204" pitchFamily="34" charset="0"/>
              </a:rPr>
              <a:t>Asia and USA</a:t>
            </a:r>
            <a:r>
              <a:rPr lang="en-US" sz="2800" dirty="0">
                <a:ea typeface="Calibri" panose="020F0502020204030204" pitchFamily="34" charset="0"/>
                <a:cs typeface="Arial" panose="020B0604020202020204" pitchFamily="34" charset="0"/>
              </a:rPr>
              <a:t>. The model wore traditional Pakistani dress called “ </a:t>
            </a:r>
            <a:r>
              <a:rPr lang="en-US" sz="2800" b="1" dirty="0">
                <a:ea typeface="Calibri" panose="020F0502020204030204" pitchFamily="34" charset="0"/>
                <a:cs typeface="Arial" panose="020B0604020202020204" pitchFamily="34" charset="0"/>
              </a:rPr>
              <a:t>Shalwar Kameez </a:t>
            </a:r>
            <a:r>
              <a:rPr lang="en-US" sz="2800" dirty="0">
                <a:ea typeface="Calibri" panose="020F0502020204030204" pitchFamily="34" charset="0"/>
                <a:cs typeface="Arial" panose="020B0604020202020204" pitchFamily="34" charset="0"/>
              </a:rPr>
              <a:t>” mainly in red and off white. The base of the fabric is filled with some black and off white flowery texture. The </a:t>
            </a:r>
            <a:r>
              <a:rPr lang="en-US" sz="2800" b="1" dirty="0">
                <a:ea typeface="Calibri" panose="020F0502020204030204" pitchFamily="34" charset="0"/>
                <a:cs typeface="Arial" panose="020B0604020202020204" pitchFamily="34" charset="0"/>
              </a:rPr>
              <a:t>Tin Eye </a:t>
            </a:r>
            <a:r>
              <a:rPr lang="en-US" sz="2800" dirty="0">
                <a:ea typeface="Calibri" panose="020F0502020204030204" pitchFamily="34" charset="0"/>
                <a:cs typeface="Arial" panose="020B0604020202020204" pitchFamily="34" charset="0"/>
              </a:rPr>
              <a:t>search engine perform pixel matching and did not able to find any single match for the given query image. </a:t>
            </a:r>
            <a:r>
              <a:rPr lang="en-US" sz="2800" b="1" dirty="0">
                <a:ea typeface="Calibri" panose="020F0502020204030204" pitchFamily="34" charset="0"/>
                <a:cs typeface="Arial" panose="020B0604020202020204" pitchFamily="34" charset="0"/>
              </a:rPr>
              <a:t>Bing</a:t>
            </a:r>
            <a:r>
              <a:rPr lang="en-US" sz="2800" dirty="0">
                <a:ea typeface="Calibri" panose="020F0502020204030204" pitchFamily="34" charset="0"/>
                <a:cs typeface="Arial" panose="020B0604020202020204" pitchFamily="34" charset="0"/>
              </a:rPr>
              <a:t>, instead of recognizing the color or pattern correctly, it does person’s face recognition in many cases ,See Figure 1(c). In comparison to Bing; </a:t>
            </a:r>
            <a:r>
              <a:rPr lang="en-US" sz="2800" b="1" dirty="0">
                <a:ea typeface="Calibri" panose="020F0502020204030204" pitchFamily="34" charset="0"/>
                <a:cs typeface="Arial" panose="020B0604020202020204" pitchFamily="34" charset="0"/>
              </a:rPr>
              <a:t>Google</a:t>
            </a:r>
            <a:r>
              <a:rPr lang="en-US" sz="2800" dirty="0">
                <a:ea typeface="Calibri" panose="020F0502020204030204" pitchFamily="34" charset="0"/>
                <a:cs typeface="Arial" panose="020B0604020202020204" pitchFamily="34" charset="0"/>
              </a:rPr>
              <a:t> returns with excellent responses shown in Figure 1(b) and is able to apprehend visual properties of textile. It is important to note that Google Image Search handles various other attributes including </a:t>
            </a:r>
            <a:r>
              <a:rPr lang="en-US" sz="2800" b="1" dirty="0"/>
              <a:t>back ground</a:t>
            </a:r>
            <a:r>
              <a:rPr lang="en-US" sz="2800" dirty="0"/>
              <a:t>, </a:t>
            </a:r>
            <a:r>
              <a:rPr lang="en-US" sz="2800" b="1" dirty="0"/>
              <a:t>pose</a:t>
            </a:r>
            <a:r>
              <a:rPr lang="en-US" sz="2800" dirty="0"/>
              <a:t> and </a:t>
            </a:r>
            <a:r>
              <a:rPr lang="en-US" sz="2800" b="1" dirty="0"/>
              <a:t>hair style </a:t>
            </a:r>
            <a:r>
              <a:rPr lang="en-US" sz="2800" dirty="0"/>
              <a:t>along with color. But even then the top Google responses gave least priority to motif color and pattern reflecting immense need for domain specific image retrieval. Color ambiguity is evident from red dress retrievals in Google responses while texture and design ambiguity seems more critical. Search results gets worse when query image comprised of outdoor scene as shown in Figure </a:t>
            </a:r>
            <a:r>
              <a:rPr lang="en-US" sz="2800" dirty="0" smtClean="0"/>
              <a:t>.</a:t>
            </a:r>
            <a:endParaRPr lang="en-US" sz="2800" dirty="0"/>
          </a:p>
        </p:txBody>
      </p:sp>
    </p:spTree>
    <p:extLst>
      <p:ext uri="{BB962C8B-B14F-4D97-AF65-F5344CB8AC3E}">
        <p14:creationId xmlns:p14="http://schemas.microsoft.com/office/powerpoint/2010/main" val="22407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34" y="829734"/>
            <a:ext cx="12225866" cy="1446550"/>
          </a:xfrm>
          <a:prstGeom prst="rect">
            <a:avLst/>
          </a:prstGeom>
          <a:noFill/>
        </p:spPr>
        <p:txBody>
          <a:bodyPr wrap="square" rtlCol="0">
            <a:spAutoFit/>
          </a:bodyPr>
          <a:lstStyle/>
          <a:p>
            <a:pPr algn="ctr"/>
            <a:r>
              <a:rPr lang="en-US" sz="4400" b="1" dirty="0"/>
              <a:t>SAMPLE IMAGES  FROM DATASET</a:t>
            </a:r>
          </a:p>
          <a:p>
            <a:pPr algn="ctr"/>
            <a:endParaRPr lang="en-US" sz="4400"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276284"/>
            <a:ext cx="2836484" cy="45273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301686"/>
            <a:ext cx="2871599" cy="450192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4684" y="2276284"/>
            <a:ext cx="2878516" cy="4527324"/>
          </a:xfrm>
          <a:prstGeom prst="rect">
            <a:avLst/>
          </a:prstGeom>
        </p:spPr>
      </p:pic>
      <p:pic>
        <p:nvPicPr>
          <p:cNvPr id="6" name="Picture 5" descr="C:\Users\DELL\Desktop\myFYPdata\Pedestrian-Detection-master\images\test\crop_00000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3676" y="2301685"/>
            <a:ext cx="2694223" cy="4501921"/>
          </a:xfrm>
          <a:prstGeom prst="rect">
            <a:avLst/>
          </a:prstGeom>
          <a:noFill/>
          <a:ln>
            <a:noFill/>
          </a:ln>
        </p:spPr>
      </p:pic>
      <p:sp>
        <p:nvSpPr>
          <p:cNvPr id="7" name="TextBox 6"/>
          <p:cNvSpPr txBox="1"/>
          <p:nvPr/>
        </p:nvSpPr>
        <p:spPr>
          <a:xfrm>
            <a:off x="602432" y="7261029"/>
            <a:ext cx="2852406" cy="646331"/>
          </a:xfrm>
          <a:prstGeom prst="rect">
            <a:avLst/>
          </a:prstGeom>
          <a:noFill/>
        </p:spPr>
        <p:txBody>
          <a:bodyPr wrap="square" rtlCol="0">
            <a:spAutoFit/>
          </a:bodyPr>
          <a:lstStyle/>
          <a:p>
            <a:pPr algn="ctr"/>
            <a:r>
              <a:rPr lang="en-US" dirty="0"/>
              <a:t>QUERY IMAGE WITH SIMPLE BACKGROUND</a:t>
            </a:r>
          </a:p>
        </p:txBody>
      </p:sp>
      <p:sp>
        <p:nvSpPr>
          <p:cNvPr id="8" name="TextBox 7"/>
          <p:cNvSpPr txBox="1"/>
          <p:nvPr/>
        </p:nvSpPr>
        <p:spPr>
          <a:xfrm>
            <a:off x="3590093" y="7220634"/>
            <a:ext cx="2862593" cy="646331"/>
          </a:xfrm>
          <a:prstGeom prst="rect">
            <a:avLst/>
          </a:prstGeom>
          <a:noFill/>
        </p:spPr>
        <p:txBody>
          <a:bodyPr wrap="square" rtlCol="0">
            <a:spAutoFit/>
          </a:bodyPr>
          <a:lstStyle/>
          <a:p>
            <a:pPr algn="ctr"/>
            <a:r>
              <a:rPr lang="en-US" dirty="0"/>
              <a:t>QUERY IMAGE WITH COMPLEX BACKGROUND</a:t>
            </a:r>
          </a:p>
        </p:txBody>
      </p:sp>
      <p:sp>
        <p:nvSpPr>
          <p:cNvPr id="9" name="TextBox 8"/>
          <p:cNvSpPr txBox="1"/>
          <p:nvPr/>
        </p:nvSpPr>
        <p:spPr>
          <a:xfrm>
            <a:off x="6679661" y="7261029"/>
            <a:ext cx="2855675" cy="369332"/>
          </a:xfrm>
          <a:prstGeom prst="rect">
            <a:avLst/>
          </a:prstGeom>
          <a:noFill/>
        </p:spPr>
        <p:txBody>
          <a:bodyPr wrap="square" rtlCol="0">
            <a:spAutoFit/>
          </a:bodyPr>
          <a:lstStyle/>
          <a:p>
            <a:pPr algn="ctr"/>
            <a:r>
              <a:rPr lang="en-US" dirty="0"/>
              <a:t>NEGATIIVE QUERY IMAGE </a:t>
            </a:r>
          </a:p>
        </p:txBody>
      </p:sp>
      <p:sp>
        <p:nvSpPr>
          <p:cNvPr id="10" name="Rectangle 9"/>
          <p:cNvSpPr/>
          <p:nvPr/>
        </p:nvSpPr>
        <p:spPr>
          <a:xfrm>
            <a:off x="9720593" y="7220633"/>
            <a:ext cx="2687306" cy="646331"/>
          </a:xfrm>
          <a:prstGeom prst="rect">
            <a:avLst/>
          </a:prstGeom>
        </p:spPr>
        <p:txBody>
          <a:bodyPr wrap="square">
            <a:spAutoFit/>
          </a:bodyPr>
          <a:lstStyle/>
          <a:p>
            <a:pPr algn="ctr"/>
            <a:r>
              <a:rPr lang="en-US" dirty="0" smtClean="0">
                <a:ea typeface="Times New Roman" panose="02020603050405020304" pitchFamily="18" charset="0"/>
                <a:cs typeface="Calibri" panose="020F0502020204030204" pitchFamily="34" charset="0"/>
              </a:rPr>
              <a:t>PERSON IMAGE FROM INRIA DATASET</a:t>
            </a:r>
            <a:endParaRPr lang="en-US" dirty="0">
              <a:ea typeface="Times New Roman" panose="02020603050405020304" pitchFamily="18" charset="0"/>
              <a:cs typeface="Calibri" panose="020F0502020204030204" pitchFamily="34" charset="0"/>
            </a:endParaRPr>
          </a:p>
        </p:txBody>
      </p:sp>
      <p:sp>
        <p:nvSpPr>
          <p:cNvPr id="11" name="Rectangle 10"/>
          <p:cNvSpPr/>
          <p:nvPr/>
        </p:nvSpPr>
        <p:spPr>
          <a:xfrm>
            <a:off x="534623" y="7061200"/>
            <a:ext cx="2920215" cy="96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616052" y="7061198"/>
            <a:ext cx="2920215" cy="96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56365" y="7061198"/>
            <a:ext cx="2871599" cy="96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872133" y="7061200"/>
            <a:ext cx="2535766" cy="96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59434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AF427D98-D288-444C-A610-4EDC2706BD77}" vid="{E67B550F-B05B-4650-A8D2-857928066461}"/>
    </a:ext>
  </a:extLst>
</a:theme>
</file>

<file path=docProps/app.xml><?xml version="1.0" encoding="utf-8"?>
<Properties xmlns="http://schemas.openxmlformats.org/officeDocument/2006/extended-properties" xmlns:vt="http://schemas.openxmlformats.org/officeDocument/2006/docPropsVTypes">
  <Template>Organic</Template>
  <TotalTime>1921</TotalTime>
  <Words>1638</Words>
  <Application>Microsoft Office PowerPoint</Application>
  <PresentationFormat>Custom</PresentationFormat>
  <Paragraphs>139</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Edwardian Script ITC</vt:lpstr>
      <vt:lpstr>Symbol</vt:lpstr>
      <vt:lpstr>Times New Roman</vt:lpstr>
      <vt:lpstr>Theme1</vt:lpstr>
      <vt:lpstr>  Domain Specific Content Based Image Retrieval (CBIR)  for Feminine Textile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Image Retrieval (CBIR)  for Feminine Textile Designs</dc:title>
  <dc:creator>Huzaifa Masood</dc:creator>
  <cp:lastModifiedBy>Windows User</cp:lastModifiedBy>
  <cp:revision>120</cp:revision>
  <dcterms:created xsi:type="dcterms:W3CDTF">2019-10-23T07:38:08Z</dcterms:created>
  <dcterms:modified xsi:type="dcterms:W3CDTF">2020-10-17T11:04:27Z</dcterms:modified>
</cp:coreProperties>
</file>